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Lst>
  <p:sldSz cy="5143500" cx="9144000"/>
  <p:notesSz cx="6858000" cy="9144000"/>
  <p:embeddedFontLst>
    <p:embeddedFont>
      <p:font typeface="Ubuntu"/>
      <p:regular r:id="rId123"/>
      <p:bold r:id="rId124"/>
      <p:italic r:id="rId125"/>
      <p:boldItalic r:id="rId126"/>
    </p:embeddedFont>
    <p:embeddedFont>
      <p:font typeface="PT Sans Caption"/>
      <p:regular r:id="rId127"/>
      <p:bold r:id="rId128"/>
    </p:embeddedFont>
    <p:embeddedFont>
      <p:font typeface="Average"/>
      <p:regular r:id="rId129"/>
    </p:embeddedFont>
    <p:embeddedFont>
      <p:font typeface="Oswald"/>
      <p:regular r:id="rId130"/>
      <p:bold r:id="rId131"/>
    </p:embeddedFont>
    <p:embeddedFont>
      <p:font typeface="PT Sans"/>
      <p:regular r:id="rId132"/>
      <p:bold r:id="rId133"/>
      <p:italic r:id="rId134"/>
      <p:boldItalic r:id="rId135"/>
    </p:embeddedFont>
    <p:embeddedFont>
      <p:font typeface="Roboto Mono"/>
      <p:regular r:id="rId136"/>
      <p:bold r:id="rId137"/>
      <p:italic r:id="rId138"/>
      <p:boldItalic r:id="rId139"/>
    </p:embeddedFont>
    <p:embeddedFont>
      <p:font typeface="Open Sans"/>
      <p:regular r:id="rId140"/>
      <p:bold r:id="rId141"/>
      <p:italic r:id="rId142"/>
      <p:boldItalic r:id="rId1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393F6E3-0CBD-49ED-ACC1-BFBE5A340D1E}">
  <a:tblStyle styleId="{A393F6E3-0CBD-49ED-ACC1-BFBE5A340D1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F5DDF0B-8B15-4B89-8A8A-76533CC183A5}"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Average-regular.fntdata"/><Relationship Id="rId128" Type="http://schemas.openxmlformats.org/officeDocument/2006/relationships/font" Target="fonts/PTSansCaption-bold.fntdata"/><Relationship Id="rId127" Type="http://schemas.openxmlformats.org/officeDocument/2006/relationships/font" Target="fonts/PTSansCaption-regular.fntdata"/><Relationship Id="rId126" Type="http://schemas.openxmlformats.org/officeDocument/2006/relationships/font" Target="fonts/Ubuntu-boldItalic.fntdata"/><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Ubuntu-italic.fntdata"/><Relationship Id="rId29" Type="http://schemas.openxmlformats.org/officeDocument/2006/relationships/slide" Target="slides/slide24.xml"/><Relationship Id="rId124" Type="http://schemas.openxmlformats.org/officeDocument/2006/relationships/font" Target="fonts/Ubuntu-bold.fntdata"/><Relationship Id="rId123" Type="http://schemas.openxmlformats.org/officeDocument/2006/relationships/font" Target="fonts/Ubuntu-regular.fntdata"/><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3" Type="http://schemas.openxmlformats.org/officeDocument/2006/relationships/font" Target="fonts/OpenSans-boldItalic.fntdata"/><Relationship Id="rId142" Type="http://schemas.openxmlformats.org/officeDocument/2006/relationships/font" Target="fonts/OpenSans-italic.fntdata"/><Relationship Id="rId141" Type="http://schemas.openxmlformats.org/officeDocument/2006/relationships/font" Target="fonts/OpenSans-bold.fntdata"/><Relationship Id="rId140" Type="http://schemas.openxmlformats.org/officeDocument/2006/relationships/font" Target="fonts/Open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RobotoMono-boldItalic.fntdata"/><Relationship Id="rId138" Type="http://schemas.openxmlformats.org/officeDocument/2006/relationships/font" Target="fonts/RobotoMono-italic.fntdata"/><Relationship Id="rId137" Type="http://schemas.openxmlformats.org/officeDocument/2006/relationships/font" Target="fonts/RobotoMono-bold.fntdata"/><Relationship Id="rId132" Type="http://schemas.openxmlformats.org/officeDocument/2006/relationships/font" Target="fonts/PTSans-regular.fntdata"/><Relationship Id="rId131" Type="http://schemas.openxmlformats.org/officeDocument/2006/relationships/font" Target="fonts/Oswald-bold.fntdata"/><Relationship Id="rId130" Type="http://schemas.openxmlformats.org/officeDocument/2006/relationships/font" Target="fonts/Oswald-regular.fntdata"/><Relationship Id="rId136" Type="http://schemas.openxmlformats.org/officeDocument/2006/relationships/font" Target="fonts/RobotoMono-regular.fntdata"/><Relationship Id="rId135" Type="http://schemas.openxmlformats.org/officeDocument/2006/relationships/font" Target="fonts/PTSans-boldItalic.fntdata"/><Relationship Id="rId134" Type="http://schemas.openxmlformats.org/officeDocument/2006/relationships/font" Target="fonts/PTSans-italic.fntdata"/><Relationship Id="rId133" Type="http://schemas.openxmlformats.org/officeDocument/2006/relationships/font" Target="fonts/PTSans-bold.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James_Martin_(author)"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Roy_Fielding" TargetMode="External"/><Relationship Id="rId3" Type="http://schemas.openxmlformats.org/officeDocument/2006/relationships/hyperlink" Target="http://en.wikipedia.org/wiki/University_of_California,_Irvine" TargetMode="External"/><Relationship Id="rId4" Type="http://schemas.openxmlformats.org/officeDocument/2006/relationships/hyperlink" Target="http://en.wikipedia.org/wiki/Representational_state_transfer#cite_note-Fielding-Ch5-1" TargetMode="External"/><Relationship Id="rId5" Type="http://schemas.openxmlformats.org/officeDocument/2006/relationships/hyperlink" Target="http://en.wikipedia.org/wiki/Representational_state_transfer#cite_note-3"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James_Martin_(author)"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15598e26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15598e26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59f312c37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59f312c37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59f312c37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59f312c37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59f312c375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59f312c37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59f312c375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59f312c37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59f312c375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59f312c375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59f312c375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59f312c375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59f312c375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59f312c375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59f312c375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59f312c37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59f312c375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59f312c375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59f312c375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59f312c375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15598e26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15598e26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59f312c375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59f312c375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59f312c375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59f312c375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59f312c375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59f312c375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59f312c375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59f312c375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59f312c375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59f312c375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59f312c375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59f312c375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59f312c375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59f312c375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59f312c375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59f312c375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15598e26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15598e26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9f312c375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9f312c375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15598e26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15598e26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15598e26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15598e26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9f312c375_0_359:notes"/>
          <p:cNvSpPr/>
          <p:nvPr>
            <p:ph idx="2" type="sldImg"/>
          </p:nvPr>
        </p:nvSpPr>
        <p:spPr>
          <a:xfrm>
            <a:off x="1143206"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9f312c375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52525"/>
                </a:solidFill>
                <a:highlight>
                  <a:srgbClr val="FFFFFF"/>
                </a:highlight>
              </a:rPr>
              <a:t> The term CRUD was likely first popularized by </a:t>
            </a:r>
            <a:r>
              <a:rPr lang="en">
                <a:solidFill>
                  <a:srgbClr val="0B0080"/>
                </a:solidFill>
                <a:highlight>
                  <a:srgbClr val="FFFFFF"/>
                </a:highlight>
                <a:uFill>
                  <a:noFill/>
                </a:uFill>
                <a:hlinkClick r:id="rId2"/>
              </a:rPr>
              <a:t>James Martin</a:t>
            </a:r>
            <a:r>
              <a:rPr lang="en">
                <a:solidFill>
                  <a:srgbClr val="252525"/>
                </a:solidFill>
                <a:highlight>
                  <a:srgbClr val="FFFFFF"/>
                </a:highlight>
              </a:rPr>
              <a:t> in his 1983 book </a:t>
            </a:r>
            <a:r>
              <a:rPr i="1" lang="en">
                <a:solidFill>
                  <a:srgbClr val="252525"/>
                </a:solidFill>
                <a:highlight>
                  <a:srgbClr val="FFFFFF"/>
                </a:highlight>
              </a:rPr>
              <a:t>Managing the Data-base Environment</a:t>
            </a:r>
            <a:r>
              <a:rPr lang="en">
                <a:solidFill>
                  <a:srgbClr val="252525"/>
                </a:solidFill>
                <a:highlight>
                  <a:srgbClr val="FFFFFF"/>
                </a:highlight>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9f312c375_0_365:notes"/>
          <p:cNvSpPr/>
          <p:nvPr>
            <p:ph idx="2" type="sldImg"/>
          </p:nvPr>
        </p:nvSpPr>
        <p:spPr>
          <a:xfrm>
            <a:off x="1143206"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9f312c375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52525"/>
                </a:solidFill>
                <a:highlight>
                  <a:srgbClr val="FFFFFF"/>
                </a:highlight>
              </a:rPr>
              <a:t>The term </a:t>
            </a:r>
            <a:r>
              <a:rPr i="1" lang="en">
                <a:solidFill>
                  <a:srgbClr val="252525"/>
                </a:solidFill>
                <a:highlight>
                  <a:srgbClr val="FFFFFF"/>
                </a:highlight>
              </a:rPr>
              <a:t>representational state transfer</a:t>
            </a:r>
            <a:r>
              <a:rPr lang="en">
                <a:solidFill>
                  <a:srgbClr val="252525"/>
                </a:solidFill>
                <a:highlight>
                  <a:srgbClr val="FFFFFF"/>
                </a:highlight>
              </a:rPr>
              <a:t> was introduced and defined in 2000 by </a:t>
            </a:r>
            <a:r>
              <a:rPr lang="en">
                <a:solidFill>
                  <a:srgbClr val="0B0080"/>
                </a:solidFill>
                <a:highlight>
                  <a:srgbClr val="FFFFFF"/>
                </a:highlight>
                <a:uFill>
                  <a:noFill/>
                </a:uFill>
                <a:hlinkClick r:id="rId2"/>
              </a:rPr>
              <a:t>Roy Fielding</a:t>
            </a:r>
            <a:r>
              <a:rPr lang="en">
                <a:solidFill>
                  <a:srgbClr val="252525"/>
                </a:solidFill>
                <a:highlight>
                  <a:srgbClr val="FFFFFF"/>
                </a:highlight>
              </a:rPr>
              <a:t> in his doctoral dissertation at</a:t>
            </a:r>
            <a:r>
              <a:rPr lang="en">
                <a:solidFill>
                  <a:srgbClr val="0B0080"/>
                </a:solidFill>
                <a:highlight>
                  <a:srgbClr val="FFFFFF"/>
                </a:highlight>
                <a:uFill>
                  <a:noFill/>
                </a:uFill>
                <a:hlinkClick r:id="rId3"/>
              </a:rPr>
              <a:t>UC Irvine</a:t>
            </a:r>
            <a:r>
              <a:rPr lang="en">
                <a:solidFill>
                  <a:srgbClr val="252525"/>
                </a:solidFill>
                <a:highlight>
                  <a:srgbClr val="FFFFFF"/>
                </a:highlight>
              </a:rPr>
              <a:t>.</a:t>
            </a:r>
            <a:r>
              <a:rPr baseline="30000" lang="en">
                <a:solidFill>
                  <a:srgbClr val="0B0080"/>
                </a:solidFill>
                <a:highlight>
                  <a:srgbClr val="FFFFFF"/>
                </a:highlight>
                <a:uFill>
                  <a:noFill/>
                </a:uFill>
                <a:hlinkClick r:id="rId4"/>
              </a:rPr>
              <a:t>[1]</a:t>
            </a:r>
            <a:r>
              <a:rPr baseline="30000" lang="en">
                <a:solidFill>
                  <a:srgbClr val="0B0080"/>
                </a:solidFill>
                <a:highlight>
                  <a:srgbClr val="FFFFFF"/>
                </a:highlight>
                <a:uFill>
                  <a:noFill/>
                </a:uFill>
                <a:hlinkClick r:id="rId5"/>
              </a:rPr>
              <a:t>[3]</a:t>
            </a:r>
            <a:r>
              <a:rPr lang="en">
                <a:solidFill>
                  <a:srgbClr val="252525"/>
                </a:solidFill>
                <a:highlight>
                  <a:srgbClr val="FFFFFF"/>
                </a:highlight>
              </a:rPr>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9f312c375_0_370:notes"/>
          <p:cNvSpPr/>
          <p:nvPr>
            <p:ph idx="2" type="sldImg"/>
          </p:nvPr>
        </p:nvSpPr>
        <p:spPr>
          <a:xfrm>
            <a:off x="1143206"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9f312c375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52525"/>
                </a:solidFill>
                <a:highlight>
                  <a:srgbClr val="FFFFFF"/>
                </a:highlight>
              </a:rPr>
              <a:t> The term CRUD was likely first popularized by </a:t>
            </a:r>
            <a:r>
              <a:rPr lang="en">
                <a:solidFill>
                  <a:srgbClr val="0B0080"/>
                </a:solidFill>
                <a:highlight>
                  <a:srgbClr val="FFFFFF"/>
                </a:highlight>
                <a:uFill>
                  <a:noFill/>
                </a:uFill>
                <a:hlinkClick r:id="rId2"/>
              </a:rPr>
              <a:t>James Martin</a:t>
            </a:r>
            <a:r>
              <a:rPr lang="en">
                <a:solidFill>
                  <a:srgbClr val="252525"/>
                </a:solidFill>
                <a:highlight>
                  <a:srgbClr val="FFFFFF"/>
                </a:highlight>
              </a:rPr>
              <a:t> in his 1983 book </a:t>
            </a:r>
            <a:r>
              <a:rPr i="1" lang="en">
                <a:solidFill>
                  <a:srgbClr val="252525"/>
                </a:solidFill>
                <a:highlight>
                  <a:srgbClr val="FFFFFF"/>
                </a:highlight>
              </a:rPr>
              <a:t>Managing the Data-base Environment</a:t>
            </a:r>
            <a:r>
              <a:rPr lang="en">
                <a:solidFill>
                  <a:srgbClr val="252525"/>
                </a:solidFill>
                <a:highlight>
                  <a:srgbClr val="FFFFFF"/>
                </a:highlight>
              </a:rPr>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9f312c375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9f312c375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14654b2fb3_0_59:notes"/>
          <p:cNvSpPr/>
          <p:nvPr>
            <p:ph idx="2" type="sldImg"/>
          </p:nvPr>
        </p:nvSpPr>
        <p:spPr>
          <a:xfrm>
            <a:off x="1143206"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4654b2fb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9f312c375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9f312c375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15598e26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15598e26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15598e26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15598e26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15598e26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15598e26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15598e26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15598e26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71d0153f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71d0153f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71d0153f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71d0153f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71d0153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71d0153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71d0153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71d0153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9f312c375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9f312c375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14654b2fb3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4654b2fb3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71d0153f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71d0153f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71d0153f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71d0153f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9f312c375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9f312c375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71d0153f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71d0153f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71d0153f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71d0153f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71eb5ec2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71eb5ec2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9f312c375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9f312c375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71eb5ec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71eb5ec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71eb5ec2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71eb5ec2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71eb5ec2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71eb5ec2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59f312c375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9f312c375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71eb5ec2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71eb5ec2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71eb5ec2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71eb5ec2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71eb5ec2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71eb5ec2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571eb5ec2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71eb5ec2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515c04cf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15c04cf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15c04cf4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15c04cf4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515c04cf4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515c04cf4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15c04cf4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15c04cf4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15c04cf4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15c04cf4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15c04cf4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15c04cf4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15598e26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15598e26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d7ba1be4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d7ba1be4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d7ba1be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d7ba1be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d7ba1be4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d7ba1be4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5d7ba1be4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5d7ba1be4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d7ba1be4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d7ba1be4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515c04cf4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515c04cf4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15c04cf4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15c04cf4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515c04cf4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515c04cf4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515c04cf4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515c04cf4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515c04cf4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15c04cf4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9f312c375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9f312c375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515c04cf4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515c04cf4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d7ba1be4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5d7ba1be4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15c04cf4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15c04cf4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5d7ba1be4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5d7ba1be4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515c04cf4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515c04cf4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515c04cf4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15c04cf4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515c04cf4b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515c04cf4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515c04cf4b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515c04cf4b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515c04cf4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515c04cf4b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515c04cf4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515c04cf4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15598e26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15598e26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515c04cf4b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515c04cf4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59f312c375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59f312c375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515c04cf4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515c04cf4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515c04cf4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515c04cf4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515c04cf4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515c04cf4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515c04cf4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515c04cf4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515c04cf4b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515c04cf4b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515c04cf4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515c04cf4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515c04cf4b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15c04cf4b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515c04cf4b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515c04cf4b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9f312c375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9f312c375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has fields. Allows for descriptive error messages.</a:t>
            </a:r>
            <a:endParaRPr/>
          </a:p>
          <a:p>
            <a:pPr indent="0" lvl="0" marL="0" rtl="0" algn="l">
              <a:spcBef>
                <a:spcPts val="0"/>
              </a:spcBef>
              <a:spcAft>
                <a:spcPts val="0"/>
              </a:spcAft>
              <a:buNone/>
            </a:pPr>
            <a:r>
              <a:rPr lang="en"/>
              <a:t>Strong typing &amp; Introspection allow for code generation. You can explor/query your API</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515c04cf4b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515c04cf4b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59f312c37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9f312c37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59f312c37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59f312c37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59f312c37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59f312c37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59f312c37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59f312c37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59f312c37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59f312c37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59f312c37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59f312c37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59f312c37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59f312c37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59f312c37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59f312c37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59f312c37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59f312c37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15598e26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15598e26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59f312c37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59f312c37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59f312c37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59f312c37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59f312c37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59f312c37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59f312c37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59f312c37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59f312c37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59f312c37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59f312c37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59f312c37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59f312c375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59f312c375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59f312c37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59f312c37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59f312c37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59f312c37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59f312c37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59f312c37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grpSp>
        <p:nvGrpSpPr>
          <p:cNvPr id="13" name="Google Shape;13;p2"/>
          <p:cNvGrpSpPr/>
          <p:nvPr/>
        </p:nvGrpSpPr>
        <p:grpSpPr>
          <a:xfrm>
            <a:off x="4350279" y="2855377"/>
            <a:ext cx="443589" cy="105632"/>
            <a:chOff x="4137525" y="2915950"/>
            <a:chExt cx="869100" cy="207000"/>
          </a:xfrm>
        </p:grpSpPr>
        <p:sp>
          <p:nvSpPr>
            <p:cNvPr id="14" name="Google Shape;14;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8" name="Google Shape;18;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PT Sans Caption"/>
              <a:buNone/>
              <a:defRPr sz="2100">
                <a:latin typeface="PT Sans Caption"/>
                <a:ea typeface="PT Sans Caption"/>
                <a:cs typeface="PT Sans Caption"/>
                <a:sym typeface="PT Sans Caption"/>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 name="Google Shape;19;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4" name="Google Shape;54;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rgbClr val="CCCCCC"/>
              </a:buClr>
              <a:buSzPts val="1800"/>
              <a:buFont typeface="PT Sans Caption"/>
              <a:buChar char="●"/>
              <a:defRPr>
                <a:solidFill>
                  <a:srgbClr val="CCCCCC"/>
                </a:solidFill>
                <a:latin typeface="PT Sans Caption"/>
                <a:ea typeface="PT Sans Caption"/>
                <a:cs typeface="PT Sans Caption"/>
                <a:sym typeface="PT Sans Caption"/>
              </a:defRPr>
            </a:lvl1pPr>
            <a:lvl2pPr indent="-317500" lvl="1" marL="914400" rtl="0" algn="ctr">
              <a:spcBef>
                <a:spcPts val="1600"/>
              </a:spcBef>
              <a:spcAft>
                <a:spcPts val="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2pPr>
            <a:lvl3pPr indent="-317500" lvl="2" marL="1371600" rtl="0" algn="ctr">
              <a:spcBef>
                <a:spcPts val="1600"/>
              </a:spcBef>
              <a:spcAft>
                <a:spcPts val="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3pPr>
            <a:lvl4pPr indent="-317500" lvl="3" marL="1828800" rtl="0" algn="ctr">
              <a:spcBef>
                <a:spcPts val="1600"/>
              </a:spcBef>
              <a:spcAft>
                <a:spcPts val="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4pPr>
            <a:lvl5pPr indent="-317500" lvl="4" marL="2286000" rtl="0" algn="ctr">
              <a:spcBef>
                <a:spcPts val="1600"/>
              </a:spcBef>
              <a:spcAft>
                <a:spcPts val="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5pPr>
            <a:lvl6pPr indent="-317500" lvl="5" marL="2743200" rtl="0" algn="ctr">
              <a:spcBef>
                <a:spcPts val="1600"/>
              </a:spcBef>
              <a:spcAft>
                <a:spcPts val="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6pPr>
            <a:lvl7pPr indent="-317500" lvl="6" marL="3200400" rtl="0" algn="ctr">
              <a:spcBef>
                <a:spcPts val="1600"/>
              </a:spcBef>
              <a:spcAft>
                <a:spcPts val="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7pPr>
            <a:lvl8pPr indent="-317500" lvl="7" marL="3657600" rtl="0" algn="ctr">
              <a:spcBef>
                <a:spcPts val="1600"/>
              </a:spcBef>
              <a:spcAft>
                <a:spcPts val="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8pPr>
            <a:lvl9pPr indent="-317500" lvl="8" marL="4114800" rtl="0" algn="ctr">
              <a:spcBef>
                <a:spcPts val="1600"/>
              </a:spcBef>
              <a:spcAft>
                <a:spcPts val="160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9pPr>
          </a:lstStyle>
          <a:p/>
        </p:txBody>
      </p:sp>
      <p:sp>
        <p:nvSpPr>
          <p:cNvPr id="55" name="Google Shape;55;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 name="Google Shape;22;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 name="Google Shape;25;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CCCCCC"/>
              </a:buClr>
              <a:buSzPts val="1800"/>
              <a:buFont typeface="PT Sans Caption"/>
              <a:buChar char="●"/>
              <a:defRPr>
                <a:solidFill>
                  <a:srgbClr val="CCCCCC"/>
                </a:solidFill>
                <a:latin typeface="PT Sans Caption"/>
                <a:ea typeface="PT Sans Caption"/>
                <a:cs typeface="PT Sans Caption"/>
                <a:sym typeface="PT Sans Caption"/>
              </a:defRPr>
            </a:lvl1pPr>
            <a:lvl2pPr indent="-317500" lvl="1" marL="914400" rtl="0">
              <a:spcBef>
                <a:spcPts val="1600"/>
              </a:spcBef>
              <a:spcAft>
                <a:spcPts val="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2pPr>
            <a:lvl3pPr indent="-317500" lvl="2" marL="1371600" rtl="0">
              <a:spcBef>
                <a:spcPts val="1600"/>
              </a:spcBef>
              <a:spcAft>
                <a:spcPts val="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3pPr>
            <a:lvl4pPr indent="-317500" lvl="3" marL="1828800" rtl="0">
              <a:spcBef>
                <a:spcPts val="1600"/>
              </a:spcBef>
              <a:spcAft>
                <a:spcPts val="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4pPr>
            <a:lvl5pPr indent="-317500" lvl="4" marL="2286000" rtl="0">
              <a:spcBef>
                <a:spcPts val="1600"/>
              </a:spcBef>
              <a:spcAft>
                <a:spcPts val="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5pPr>
            <a:lvl6pPr indent="-317500" lvl="5" marL="2743200" rtl="0">
              <a:spcBef>
                <a:spcPts val="1600"/>
              </a:spcBef>
              <a:spcAft>
                <a:spcPts val="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6pPr>
            <a:lvl7pPr indent="-317500" lvl="6" marL="3200400" rtl="0">
              <a:spcBef>
                <a:spcPts val="1600"/>
              </a:spcBef>
              <a:spcAft>
                <a:spcPts val="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7pPr>
            <a:lvl8pPr indent="-317500" lvl="7" marL="3657600" rtl="0">
              <a:spcBef>
                <a:spcPts val="1600"/>
              </a:spcBef>
              <a:spcAft>
                <a:spcPts val="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8pPr>
            <a:lvl9pPr indent="-317500" lvl="8" marL="4114800" rtl="0">
              <a:spcBef>
                <a:spcPts val="1600"/>
              </a:spcBef>
              <a:spcAft>
                <a:spcPts val="160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9pPr>
          </a:lstStyle>
          <a:p/>
        </p:txBody>
      </p:sp>
      <p:sp>
        <p:nvSpPr>
          <p:cNvPr id="26" name="Google Shape;26;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 name="Google Shape;29;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CCCCCC"/>
              </a:buClr>
              <a:buSzPts val="1400"/>
              <a:buFont typeface="PT Sans Caption"/>
              <a:buChar char="●"/>
              <a:defRPr sz="1400">
                <a:solidFill>
                  <a:srgbClr val="CCCCCC"/>
                </a:solidFill>
                <a:latin typeface="PT Sans Caption"/>
                <a:ea typeface="PT Sans Caption"/>
                <a:cs typeface="PT Sans Caption"/>
                <a:sym typeface="PT Sans Caption"/>
              </a:defRPr>
            </a:lvl1pPr>
            <a:lvl2pPr indent="-304800" lvl="1" marL="914400" rtl="0">
              <a:spcBef>
                <a:spcPts val="1600"/>
              </a:spcBef>
              <a:spcAft>
                <a:spcPts val="0"/>
              </a:spcAft>
              <a:buClr>
                <a:srgbClr val="CCCCCC"/>
              </a:buClr>
              <a:buSzPts val="1200"/>
              <a:buFont typeface="PT Sans Caption"/>
              <a:buChar char="○"/>
              <a:defRPr sz="1200">
                <a:solidFill>
                  <a:srgbClr val="CCCCCC"/>
                </a:solidFill>
                <a:latin typeface="PT Sans Caption"/>
                <a:ea typeface="PT Sans Caption"/>
                <a:cs typeface="PT Sans Caption"/>
                <a:sym typeface="PT Sans Caption"/>
              </a:defRPr>
            </a:lvl2pPr>
            <a:lvl3pPr indent="-304800" lvl="2" marL="1371600" rtl="0">
              <a:spcBef>
                <a:spcPts val="1600"/>
              </a:spcBef>
              <a:spcAft>
                <a:spcPts val="0"/>
              </a:spcAft>
              <a:buClr>
                <a:srgbClr val="CCCCCC"/>
              </a:buClr>
              <a:buSzPts val="1200"/>
              <a:buFont typeface="PT Sans Caption"/>
              <a:buChar char="■"/>
              <a:defRPr sz="1200">
                <a:solidFill>
                  <a:srgbClr val="CCCCCC"/>
                </a:solidFill>
                <a:latin typeface="PT Sans Caption"/>
                <a:ea typeface="PT Sans Caption"/>
                <a:cs typeface="PT Sans Caption"/>
                <a:sym typeface="PT Sans Caption"/>
              </a:defRPr>
            </a:lvl3pPr>
            <a:lvl4pPr indent="-304800" lvl="3" marL="1828800" rtl="0">
              <a:spcBef>
                <a:spcPts val="1600"/>
              </a:spcBef>
              <a:spcAft>
                <a:spcPts val="0"/>
              </a:spcAft>
              <a:buClr>
                <a:srgbClr val="CCCCCC"/>
              </a:buClr>
              <a:buSzPts val="1200"/>
              <a:buFont typeface="PT Sans Caption"/>
              <a:buChar char="●"/>
              <a:defRPr sz="1200">
                <a:solidFill>
                  <a:srgbClr val="CCCCCC"/>
                </a:solidFill>
                <a:latin typeface="PT Sans Caption"/>
                <a:ea typeface="PT Sans Caption"/>
                <a:cs typeface="PT Sans Caption"/>
                <a:sym typeface="PT Sans Caption"/>
              </a:defRPr>
            </a:lvl4pPr>
            <a:lvl5pPr indent="-304800" lvl="4" marL="2286000" rtl="0">
              <a:spcBef>
                <a:spcPts val="1600"/>
              </a:spcBef>
              <a:spcAft>
                <a:spcPts val="0"/>
              </a:spcAft>
              <a:buClr>
                <a:srgbClr val="CCCCCC"/>
              </a:buClr>
              <a:buSzPts val="1200"/>
              <a:buFont typeface="PT Sans Caption"/>
              <a:buChar char="○"/>
              <a:defRPr sz="1200">
                <a:solidFill>
                  <a:srgbClr val="CCCCCC"/>
                </a:solidFill>
                <a:latin typeface="PT Sans Caption"/>
                <a:ea typeface="PT Sans Caption"/>
                <a:cs typeface="PT Sans Caption"/>
                <a:sym typeface="PT Sans Caption"/>
              </a:defRPr>
            </a:lvl5pPr>
            <a:lvl6pPr indent="-304800" lvl="5" marL="2743200" rtl="0">
              <a:spcBef>
                <a:spcPts val="1600"/>
              </a:spcBef>
              <a:spcAft>
                <a:spcPts val="0"/>
              </a:spcAft>
              <a:buClr>
                <a:srgbClr val="CCCCCC"/>
              </a:buClr>
              <a:buSzPts val="1200"/>
              <a:buFont typeface="PT Sans Caption"/>
              <a:buChar char="■"/>
              <a:defRPr sz="1200">
                <a:solidFill>
                  <a:srgbClr val="CCCCCC"/>
                </a:solidFill>
                <a:latin typeface="PT Sans Caption"/>
                <a:ea typeface="PT Sans Caption"/>
                <a:cs typeface="PT Sans Caption"/>
                <a:sym typeface="PT Sans Caption"/>
              </a:defRPr>
            </a:lvl6pPr>
            <a:lvl7pPr indent="-304800" lvl="6" marL="3200400" rtl="0">
              <a:spcBef>
                <a:spcPts val="1600"/>
              </a:spcBef>
              <a:spcAft>
                <a:spcPts val="0"/>
              </a:spcAft>
              <a:buClr>
                <a:srgbClr val="CCCCCC"/>
              </a:buClr>
              <a:buSzPts val="1200"/>
              <a:buFont typeface="PT Sans Caption"/>
              <a:buChar char="●"/>
              <a:defRPr sz="1200">
                <a:solidFill>
                  <a:srgbClr val="CCCCCC"/>
                </a:solidFill>
                <a:latin typeface="PT Sans Caption"/>
                <a:ea typeface="PT Sans Caption"/>
                <a:cs typeface="PT Sans Caption"/>
                <a:sym typeface="PT Sans Caption"/>
              </a:defRPr>
            </a:lvl7pPr>
            <a:lvl8pPr indent="-304800" lvl="7" marL="3657600" rtl="0">
              <a:spcBef>
                <a:spcPts val="1600"/>
              </a:spcBef>
              <a:spcAft>
                <a:spcPts val="0"/>
              </a:spcAft>
              <a:buClr>
                <a:srgbClr val="CCCCCC"/>
              </a:buClr>
              <a:buSzPts val="1200"/>
              <a:buFont typeface="PT Sans Caption"/>
              <a:buChar char="○"/>
              <a:defRPr sz="1200">
                <a:solidFill>
                  <a:srgbClr val="CCCCCC"/>
                </a:solidFill>
                <a:latin typeface="PT Sans Caption"/>
                <a:ea typeface="PT Sans Caption"/>
                <a:cs typeface="PT Sans Caption"/>
                <a:sym typeface="PT Sans Caption"/>
              </a:defRPr>
            </a:lvl8pPr>
            <a:lvl9pPr indent="-304800" lvl="8" marL="4114800" rtl="0">
              <a:spcBef>
                <a:spcPts val="1600"/>
              </a:spcBef>
              <a:spcAft>
                <a:spcPts val="1600"/>
              </a:spcAft>
              <a:buClr>
                <a:srgbClr val="CCCCCC"/>
              </a:buClr>
              <a:buSzPts val="1200"/>
              <a:buFont typeface="PT Sans Caption"/>
              <a:buChar char="■"/>
              <a:defRPr sz="1200">
                <a:solidFill>
                  <a:srgbClr val="CCCCCC"/>
                </a:solidFill>
                <a:latin typeface="PT Sans Caption"/>
                <a:ea typeface="PT Sans Caption"/>
                <a:cs typeface="PT Sans Caption"/>
                <a:sym typeface="PT Sans Caption"/>
              </a:defRPr>
            </a:lvl9pPr>
          </a:lstStyle>
          <a:p/>
        </p:txBody>
      </p:sp>
      <p:sp>
        <p:nvSpPr>
          <p:cNvPr id="30" name="Google Shape;30;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CCCCCC"/>
              </a:buClr>
              <a:buSzPts val="1400"/>
              <a:buFont typeface="PT Sans Caption"/>
              <a:buChar char="●"/>
              <a:defRPr sz="1400">
                <a:solidFill>
                  <a:srgbClr val="CCCCCC"/>
                </a:solidFill>
                <a:latin typeface="PT Sans Caption"/>
                <a:ea typeface="PT Sans Caption"/>
                <a:cs typeface="PT Sans Caption"/>
                <a:sym typeface="PT Sans Caption"/>
              </a:defRPr>
            </a:lvl1pPr>
            <a:lvl2pPr indent="-304800" lvl="1" marL="914400" rtl="0">
              <a:spcBef>
                <a:spcPts val="1600"/>
              </a:spcBef>
              <a:spcAft>
                <a:spcPts val="0"/>
              </a:spcAft>
              <a:buClr>
                <a:srgbClr val="CCCCCC"/>
              </a:buClr>
              <a:buSzPts val="1200"/>
              <a:buFont typeface="PT Sans Caption"/>
              <a:buChar char="○"/>
              <a:defRPr sz="1200">
                <a:solidFill>
                  <a:srgbClr val="CCCCCC"/>
                </a:solidFill>
                <a:latin typeface="PT Sans Caption"/>
                <a:ea typeface="PT Sans Caption"/>
                <a:cs typeface="PT Sans Caption"/>
                <a:sym typeface="PT Sans Caption"/>
              </a:defRPr>
            </a:lvl2pPr>
            <a:lvl3pPr indent="-304800" lvl="2" marL="1371600" rtl="0">
              <a:spcBef>
                <a:spcPts val="1600"/>
              </a:spcBef>
              <a:spcAft>
                <a:spcPts val="0"/>
              </a:spcAft>
              <a:buClr>
                <a:srgbClr val="CCCCCC"/>
              </a:buClr>
              <a:buSzPts val="1200"/>
              <a:buFont typeface="PT Sans Caption"/>
              <a:buChar char="■"/>
              <a:defRPr sz="1200">
                <a:solidFill>
                  <a:srgbClr val="CCCCCC"/>
                </a:solidFill>
                <a:latin typeface="PT Sans Caption"/>
                <a:ea typeface="PT Sans Caption"/>
                <a:cs typeface="PT Sans Caption"/>
                <a:sym typeface="PT Sans Caption"/>
              </a:defRPr>
            </a:lvl3pPr>
            <a:lvl4pPr indent="-304800" lvl="3" marL="1828800" rtl="0">
              <a:spcBef>
                <a:spcPts val="1600"/>
              </a:spcBef>
              <a:spcAft>
                <a:spcPts val="0"/>
              </a:spcAft>
              <a:buClr>
                <a:srgbClr val="CCCCCC"/>
              </a:buClr>
              <a:buSzPts val="1200"/>
              <a:buFont typeface="PT Sans Caption"/>
              <a:buChar char="●"/>
              <a:defRPr sz="1200">
                <a:solidFill>
                  <a:srgbClr val="CCCCCC"/>
                </a:solidFill>
                <a:latin typeface="PT Sans Caption"/>
                <a:ea typeface="PT Sans Caption"/>
                <a:cs typeface="PT Sans Caption"/>
                <a:sym typeface="PT Sans Caption"/>
              </a:defRPr>
            </a:lvl4pPr>
            <a:lvl5pPr indent="-304800" lvl="4" marL="2286000" rtl="0">
              <a:spcBef>
                <a:spcPts val="1600"/>
              </a:spcBef>
              <a:spcAft>
                <a:spcPts val="0"/>
              </a:spcAft>
              <a:buClr>
                <a:srgbClr val="CCCCCC"/>
              </a:buClr>
              <a:buSzPts val="1200"/>
              <a:buFont typeface="PT Sans Caption"/>
              <a:buChar char="○"/>
              <a:defRPr sz="1200">
                <a:solidFill>
                  <a:srgbClr val="CCCCCC"/>
                </a:solidFill>
                <a:latin typeface="PT Sans Caption"/>
                <a:ea typeface="PT Sans Caption"/>
                <a:cs typeface="PT Sans Caption"/>
                <a:sym typeface="PT Sans Caption"/>
              </a:defRPr>
            </a:lvl5pPr>
            <a:lvl6pPr indent="-304800" lvl="5" marL="2743200" rtl="0">
              <a:spcBef>
                <a:spcPts val="1600"/>
              </a:spcBef>
              <a:spcAft>
                <a:spcPts val="0"/>
              </a:spcAft>
              <a:buClr>
                <a:srgbClr val="CCCCCC"/>
              </a:buClr>
              <a:buSzPts val="1200"/>
              <a:buFont typeface="PT Sans Caption"/>
              <a:buChar char="■"/>
              <a:defRPr sz="1200">
                <a:solidFill>
                  <a:srgbClr val="CCCCCC"/>
                </a:solidFill>
                <a:latin typeface="PT Sans Caption"/>
                <a:ea typeface="PT Sans Caption"/>
                <a:cs typeface="PT Sans Caption"/>
                <a:sym typeface="PT Sans Caption"/>
              </a:defRPr>
            </a:lvl6pPr>
            <a:lvl7pPr indent="-304800" lvl="6" marL="3200400" rtl="0">
              <a:spcBef>
                <a:spcPts val="1600"/>
              </a:spcBef>
              <a:spcAft>
                <a:spcPts val="0"/>
              </a:spcAft>
              <a:buClr>
                <a:srgbClr val="CCCCCC"/>
              </a:buClr>
              <a:buSzPts val="1200"/>
              <a:buFont typeface="PT Sans Caption"/>
              <a:buChar char="●"/>
              <a:defRPr sz="1200">
                <a:solidFill>
                  <a:srgbClr val="CCCCCC"/>
                </a:solidFill>
                <a:latin typeface="PT Sans Caption"/>
                <a:ea typeface="PT Sans Caption"/>
                <a:cs typeface="PT Sans Caption"/>
                <a:sym typeface="PT Sans Caption"/>
              </a:defRPr>
            </a:lvl7pPr>
            <a:lvl8pPr indent="-304800" lvl="7" marL="3657600" rtl="0">
              <a:spcBef>
                <a:spcPts val="1600"/>
              </a:spcBef>
              <a:spcAft>
                <a:spcPts val="0"/>
              </a:spcAft>
              <a:buClr>
                <a:srgbClr val="CCCCCC"/>
              </a:buClr>
              <a:buSzPts val="1200"/>
              <a:buFont typeface="PT Sans Caption"/>
              <a:buChar char="○"/>
              <a:defRPr sz="1200">
                <a:solidFill>
                  <a:srgbClr val="CCCCCC"/>
                </a:solidFill>
                <a:latin typeface="PT Sans Caption"/>
                <a:ea typeface="PT Sans Caption"/>
                <a:cs typeface="PT Sans Caption"/>
                <a:sym typeface="PT Sans Caption"/>
              </a:defRPr>
            </a:lvl8pPr>
            <a:lvl9pPr indent="-304800" lvl="8" marL="4114800" rtl="0">
              <a:spcBef>
                <a:spcPts val="1600"/>
              </a:spcBef>
              <a:spcAft>
                <a:spcPts val="1600"/>
              </a:spcAft>
              <a:buClr>
                <a:srgbClr val="CCCCCC"/>
              </a:buClr>
              <a:buSzPts val="1200"/>
              <a:buFont typeface="PT Sans Caption"/>
              <a:buChar char="■"/>
              <a:defRPr sz="1200">
                <a:solidFill>
                  <a:srgbClr val="CCCCCC"/>
                </a:solidFill>
                <a:latin typeface="PT Sans Caption"/>
                <a:ea typeface="PT Sans Caption"/>
                <a:cs typeface="PT Sans Caption"/>
                <a:sym typeface="PT Sans Caption"/>
              </a:defRPr>
            </a:lvl9pPr>
          </a:lstStyle>
          <a:p/>
        </p:txBody>
      </p:sp>
      <p:sp>
        <p:nvSpPr>
          <p:cNvPr id="31" name="Google Shape;31;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 name="Google Shape;34;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5" name="Shape 35"/>
        <p:cNvGrpSpPr/>
        <p:nvPr/>
      </p:nvGrpSpPr>
      <p:grpSpPr>
        <a:xfrm>
          <a:off x="0" y="0"/>
          <a:ext cx="0" cy="0"/>
          <a:chOff x="0" y="0"/>
          <a:chExt cx="0" cy="0"/>
        </a:xfrm>
      </p:grpSpPr>
      <p:sp>
        <p:nvSpPr>
          <p:cNvPr id="36" name="Google Shape;36;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7" name="Google Shape;37;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CCCCCC"/>
              </a:buClr>
              <a:buSzPts val="1200"/>
              <a:buFont typeface="PT Sans"/>
              <a:buChar char="●"/>
              <a:defRPr sz="1200">
                <a:solidFill>
                  <a:srgbClr val="CCCCCC"/>
                </a:solidFill>
                <a:latin typeface="PT Sans"/>
                <a:ea typeface="PT Sans"/>
                <a:cs typeface="PT Sans"/>
                <a:sym typeface="PT Sans"/>
              </a:defRPr>
            </a:lvl1pPr>
            <a:lvl2pPr indent="-304800" lvl="1" marL="914400" rtl="0">
              <a:spcBef>
                <a:spcPts val="1600"/>
              </a:spcBef>
              <a:spcAft>
                <a:spcPts val="0"/>
              </a:spcAft>
              <a:buClr>
                <a:srgbClr val="CCCCCC"/>
              </a:buClr>
              <a:buSzPts val="1200"/>
              <a:buFont typeface="PT Sans"/>
              <a:buChar char="○"/>
              <a:defRPr sz="1200">
                <a:solidFill>
                  <a:srgbClr val="CCCCCC"/>
                </a:solidFill>
                <a:latin typeface="PT Sans"/>
                <a:ea typeface="PT Sans"/>
                <a:cs typeface="PT Sans"/>
                <a:sym typeface="PT Sans"/>
              </a:defRPr>
            </a:lvl2pPr>
            <a:lvl3pPr indent="-304800" lvl="2" marL="1371600" rtl="0">
              <a:spcBef>
                <a:spcPts val="1600"/>
              </a:spcBef>
              <a:spcAft>
                <a:spcPts val="0"/>
              </a:spcAft>
              <a:buClr>
                <a:srgbClr val="CCCCCC"/>
              </a:buClr>
              <a:buSzPts val="1200"/>
              <a:buFont typeface="PT Sans"/>
              <a:buChar char="■"/>
              <a:defRPr sz="1200">
                <a:solidFill>
                  <a:srgbClr val="CCCCCC"/>
                </a:solidFill>
                <a:latin typeface="PT Sans"/>
                <a:ea typeface="PT Sans"/>
                <a:cs typeface="PT Sans"/>
                <a:sym typeface="PT Sans"/>
              </a:defRPr>
            </a:lvl3pPr>
            <a:lvl4pPr indent="-304800" lvl="3" marL="1828800" rtl="0">
              <a:spcBef>
                <a:spcPts val="1600"/>
              </a:spcBef>
              <a:spcAft>
                <a:spcPts val="0"/>
              </a:spcAft>
              <a:buClr>
                <a:srgbClr val="CCCCCC"/>
              </a:buClr>
              <a:buSzPts val="1200"/>
              <a:buFont typeface="PT Sans"/>
              <a:buChar char="●"/>
              <a:defRPr sz="1200">
                <a:solidFill>
                  <a:srgbClr val="CCCCCC"/>
                </a:solidFill>
                <a:latin typeface="PT Sans"/>
                <a:ea typeface="PT Sans"/>
                <a:cs typeface="PT Sans"/>
                <a:sym typeface="PT Sans"/>
              </a:defRPr>
            </a:lvl4pPr>
            <a:lvl5pPr indent="-304800" lvl="4" marL="2286000" rtl="0">
              <a:spcBef>
                <a:spcPts val="1600"/>
              </a:spcBef>
              <a:spcAft>
                <a:spcPts val="0"/>
              </a:spcAft>
              <a:buClr>
                <a:srgbClr val="CCCCCC"/>
              </a:buClr>
              <a:buSzPts val="1200"/>
              <a:buFont typeface="PT Sans"/>
              <a:buChar char="○"/>
              <a:defRPr sz="1200">
                <a:solidFill>
                  <a:srgbClr val="CCCCCC"/>
                </a:solidFill>
                <a:latin typeface="PT Sans"/>
                <a:ea typeface="PT Sans"/>
                <a:cs typeface="PT Sans"/>
                <a:sym typeface="PT Sans"/>
              </a:defRPr>
            </a:lvl5pPr>
            <a:lvl6pPr indent="-304800" lvl="5" marL="2743200" rtl="0">
              <a:spcBef>
                <a:spcPts val="1600"/>
              </a:spcBef>
              <a:spcAft>
                <a:spcPts val="0"/>
              </a:spcAft>
              <a:buClr>
                <a:srgbClr val="CCCCCC"/>
              </a:buClr>
              <a:buSzPts val="1200"/>
              <a:buFont typeface="PT Sans"/>
              <a:buChar char="■"/>
              <a:defRPr sz="1200">
                <a:solidFill>
                  <a:srgbClr val="CCCCCC"/>
                </a:solidFill>
                <a:latin typeface="PT Sans"/>
                <a:ea typeface="PT Sans"/>
                <a:cs typeface="PT Sans"/>
                <a:sym typeface="PT Sans"/>
              </a:defRPr>
            </a:lvl6pPr>
            <a:lvl7pPr indent="-304800" lvl="6" marL="3200400" rtl="0">
              <a:spcBef>
                <a:spcPts val="1600"/>
              </a:spcBef>
              <a:spcAft>
                <a:spcPts val="0"/>
              </a:spcAft>
              <a:buClr>
                <a:srgbClr val="CCCCCC"/>
              </a:buClr>
              <a:buSzPts val="1200"/>
              <a:buFont typeface="PT Sans"/>
              <a:buChar char="●"/>
              <a:defRPr sz="1200">
                <a:solidFill>
                  <a:srgbClr val="CCCCCC"/>
                </a:solidFill>
                <a:latin typeface="PT Sans"/>
                <a:ea typeface="PT Sans"/>
                <a:cs typeface="PT Sans"/>
                <a:sym typeface="PT Sans"/>
              </a:defRPr>
            </a:lvl7pPr>
            <a:lvl8pPr indent="-304800" lvl="7" marL="3657600" rtl="0">
              <a:spcBef>
                <a:spcPts val="1600"/>
              </a:spcBef>
              <a:spcAft>
                <a:spcPts val="0"/>
              </a:spcAft>
              <a:buClr>
                <a:srgbClr val="CCCCCC"/>
              </a:buClr>
              <a:buSzPts val="1200"/>
              <a:buFont typeface="PT Sans"/>
              <a:buChar char="○"/>
              <a:defRPr sz="1200">
                <a:solidFill>
                  <a:srgbClr val="CCCCCC"/>
                </a:solidFill>
                <a:latin typeface="PT Sans"/>
                <a:ea typeface="PT Sans"/>
                <a:cs typeface="PT Sans"/>
                <a:sym typeface="PT Sans"/>
              </a:defRPr>
            </a:lvl8pPr>
            <a:lvl9pPr indent="-304800" lvl="8" marL="4114800" rtl="0">
              <a:spcBef>
                <a:spcPts val="1600"/>
              </a:spcBef>
              <a:spcAft>
                <a:spcPts val="1600"/>
              </a:spcAft>
              <a:buClr>
                <a:srgbClr val="CCCCCC"/>
              </a:buClr>
              <a:buSzPts val="1200"/>
              <a:buFont typeface="PT Sans"/>
              <a:buChar char="■"/>
              <a:defRPr sz="1200">
                <a:solidFill>
                  <a:srgbClr val="CCCCCC"/>
                </a:solidFill>
                <a:latin typeface="PT Sans"/>
                <a:ea typeface="PT Sans"/>
                <a:cs typeface="PT Sans"/>
                <a:sym typeface="PT Sans"/>
              </a:defRPr>
            </a:lvl9pPr>
          </a:lstStyle>
          <a:p/>
        </p:txBody>
      </p:sp>
      <p:sp>
        <p:nvSpPr>
          <p:cNvPr id="38" name="Google Shape;38;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F3F3F3"/>
        </a:solidFill>
      </p:bgPr>
    </p:bg>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C1272D"/>
              </a:buClr>
              <a:buSzPts val="4800"/>
              <a:buNone/>
              <a:defRPr sz="4800">
                <a:solidFill>
                  <a:srgbClr val="C1272D"/>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1" name="Google Shape;41;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5" name="Google Shape;45;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6" name="Google Shape;46;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PT Sans Caption"/>
              <a:buNone/>
              <a:defRPr sz="2100">
                <a:solidFill>
                  <a:schemeClr val="dk1"/>
                </a:solidFill>
                <a:latin typeface="PT Sans Caption"/>
                <a:ea typeface="PT Sans Caption"/>
                <a:cs typeface="PT Sans Caption"/>
                <a:sym typeface="PT Sans Caption"/>
              </a:defRPr>
            </a:lvl1pPr>
            <a:lvl2pPr lvl="1" rtl="0" algn="ctr">
              <a:lnSpc>
                <a:spcPct val="100000"/>
              </a:lnSpc>
              <a:spcBef>
                <a:spcPts val="0"/>
              </a:spcBef>
              <a:spcAft>
                <a:spcPts val="0"/>
              </a:spcAft>
              <a:buClr>
                <a:schemeClr val="dk1"/>
              </a:buClr>
              <a:buSzPts val="2100"/>
              <a:buFont typeface="PT Sans Caption"/>
              <a:buNone/>
              <a:defRPr sz="2100">
                <a:solidFill>
                  <a:schemeClr val="dk1"/>
                </a:solidFill>
                <a:latin typeface="PT Sans Caption"/>
                <a:ea typeface="PT Sans Caption"/>
                <a:cs typeface="PT Sans Caption"/>
                <a:sym typeface="PT Sans Caption"/>
              </a:defRPr>
            </a:lvl2pPr>
            <a:lvl3pPr lvl="2" rtl="0" algn="ctr">
              <a:lnSpc>
                <a:spcPct val="100000"/>
              </a:lnSpc>
              <a:spcBef>
                <a:spcPts val="0"/>
              </a:spcBef>
              <a:spcAft>
                <a:spcPts val="0"/>
              </a:spcAft>
              <a:buClr>
                <a:schemeClr val="dk1"/>
              </a:buClr>
              <a:buSzPts val="2100"/>
              <a:buFont typeface="PT Sans Caption"/>
              <a:buNone/>
              <a:defRPr sz="2100">
                <a:solidFill>
                  <a:schemeClr val="dk1"/>
                </a:solidFill>
                <a:latin typeface="PT Sans Caption"/>
                <a:ea typeface="PT Sans Caption"/>
                <a:cs typeface="PT Sans Caption"/>
                <a:sym typeface="PT Sans Caption"/>
              </a:defRPr>
            </a:lvl3pPr>
            <a:lvl4pPr lvl="3" rtl="0" algn="ctr">
              <a:lnSpc>
                <a:spcPct val="100000"/>
              </a:lnSpc>
              <a:spcBef>
                <a:spcPts val="0"/>
              </a:spcBef>
              <a:spcAft>
                <a:spcPts val="0"/>
              </a:spcAft>
              <a:buClr>
                <a:schemeClr val="dk1"/>
              </a:buClr>
              <a:buSzPts val="2100"/>
              <a:buFont typeface="PT Sans Caption"/>
              <a:buNone/>
              <a:defRPr sz="2100">
                <a:solidFill>
                  <a:schemeClr val="dk1"/>
                </a:solidFill>
                <a:latin typeface="PT Sans Caption"/>
                <a:ea typeface="PT Sans Caption"/>
                <a:cs typeface="PT Sans Caption"/>
                <a:sym typeface="PT Sans Caption"/>
              </a:defRPr>
            </a:lvl4pPr>
            <a:lvl5pPr lvl="4" rtl="0" algn="ctr">
              <a:lnSpc>
                <a:spcPct val="100000"/>
              </a:lnSpc>
              <a:spcBef>
                <a:spcPts val="0"/>
              </a:spcBef>
              <a:spcAft>
                <a:spcPts val="0"/>
              </a:spcAft>
              <a:buClr>
                <a:schemeClr val="dk1"/>
              </a:buClr>
              <a:buSzPts val="2100"/>
              <a:buFont typeface="PT Sans Caption"/>
              <a:buNone/>
              <a:defRPr sz="2100">
                <a:solidFill>
                  <a:schemeClr val="dk1"/>
                </a:solidFill>
                <a:latin typeface="PT Sans Caption"/>
                <a:ea typeface="PT Sans Caption"/>
                <a:cs typeface="PT Sans Caption"/>
                <a:sym typeface="PT Sans Caption"/>
              </a:defRPr>
            </a:lvl5pPr>
            <a:lvl6pPr lvl="5" rtl="0" algn="ctr">
              <a:lnSpc>
                <a:spcPct val="100000"/>
              </a:lnSpc>
              <a:spcBef>
                <a:spcPts val="0"/>
              </a:spcBef>
              <a:spcAft>
                <a:spcPts val="0"/>
              </a:spcAft>
              <a:buClr>
                <a:schemeClr val="dk1"/>
              </a:buClr>
              <a:buSzPts val="2100"/>
              <a:buFont typeface="PT Sans Caption"/>
              <a:buNone/>
              <a:defRPr sz="2100">
                <a:solidFill>
                  <a:schemeClr val="dk1"/>
                </a:solidFill>
                <a:latin typeface="PT Sans Caption"/>
                <a:ea typeface="PT Sans Caption"/>
                <a:cs typeface="PT Sans Caption"/>
                <a:sym typeface="PT Sans Caption"/>
              </a:defRPr>
            </a:lvl6pPr>
            <a:lvl7pPr lvl="6" rtl="0" algn="ctr">
              <a:lnSpc>
                <a:spcPct val="100000"/>
              </a:lnSpc>
              <a:spcBef>
                <a:spcPts val="0"/>
              </a:spcBef>
              <a:spcAft>
                <a:spcPts val="0"/>
              </a:spcAft>
              <a:buClr>
                <a:schemeClr val="dk1"/>
              </a:buClr>
              <a:buSzPts val="2100"/>
              <a:buFont typeface="PT Sans Caption"/>
              <a:buNone/>
              <a:defRPr sz="2100">
                <a:solidFill>
                  <a:schemeClr val="dk1"/>
                </a:solidFill>
                <a:latin typeface="PT Sans Caption"/>
                <a:ea typeface="PT Sans Caption"/>
                <a:cs typeface="PT Sans Caption"/>
                <a:sym typeface="PT Sans Caption"/>
              </a:defRPr>
            </a:lvl7pPr>
            <a:lvl8pPr lvl="7" rtl="0" algn="ctr">
              <a:lnSpc>
                <a:spcPct val="100000"/>
              </a:lnSpc>
              <a:spcBef>
                <a:spcPts val="0"/>
              </a:spcBef>
              <a:spcAft>
                <a:spcPts val="0"/>
              </a:spcAft>
              <a:buClr>
                <a:schemeClr val="dk1"/>
              </a:buClr>
              <a:buSzPts val="2100"/>
              <a:buFont typeface="PT Sans Caption"/>
              <a:buNone/>
              <a:defRPr sz="2100">
                <a:solidFill>
                  <a:schemeClr val="dk1"/>
                </a:solidFill>
                <a:latin typeface="PT Sans Caption"/>
                <a:ea typeface="PT Sans Caption"/>
                <a:cs typeface="PT Sans Caption"/>
                <a:sym typeface="PT Sans Caption"/>
              </a:defRPr>
            </a:lvl8pPr>
            <a:lvl9pPr lvl="8" rtl="0" algn="ctr">
              <a:lnSpc>
                <a:spcPct val="100000"/>
              </a:lnSpc>
              <a:spcBef>
                <a:spcPts val="0"/>
              </a:spcBef>
              <a:spcAft>
                <a:spcPts val="0"/>
              </a:spcAft>
              <a:buClr>
                <a:schemeClr val="dk1"/>
              </a:buClr>
              <a:buSzPts val="2100"/>
              <a:buFont typeface="PT Sans Caption"/>
              <a:buNone/>
              <a:defRPr sz="2100">
                <a:solidFill>
                  <a:schemeClr val="dk1"/>
                </a:solidFill>
                <a:latin typeface="PT Sans Caption"/>
                <a:ea typeface="PT Sans Caption"/>
                <a:cs typeface="PT Sans Caption"/>
                <a:sym typeface="PT Sans Caption"/>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Font typeface="PT Sans Caption"/>
              <a:buChar char="●"/>
              <a:defRPr>
                <a:solidFill>
                  <a:schemeClr val="lt1"/>
                </a:solidFill>
                <a:latin typeface="PT Sans Caption"/>
                <a:ea typeface="PT Sans Caption"/>
                <a:cs typeface="PT Sans Caption"/>
                <a:sym typeface="PT Sans Caption"/>
              </a:defRPr>
            </a:lvl1pPr>
            <a:lvl2pPr indent="-317500" lvl="1" marL="914400" rtl="0">
              <a:spcBef>
                <a:spcPts val="1600"/>
              </a:spcBef>
              <a:spcAft>
                <a:spcPts val="0"/>
              </a:spcAft>
              <a:buClr>
                <a:schemeClr val="lt1"/>
              </a:buClr>
              <a:buSzPts val="1400"/>
              <a:buFont typeface="PT Sans Caption"/>
              <a:buChar char="○"/>
              <a:defRPr>
                <a:solidFill>
                  <a:schemeClr val="lt1"/>
                </a:solidFill>
                <a:latin typeface="PT Sans Caption"/>
                <a:ea typeface="PT Sans Caption"/>
                <a:cs typeface="PT Sans Caption"/>
                <a:sym typeface="PT Sans Caption"/>
              </a:defRPr>
            </a:lvl2pPr>
            <a:lvl3pPr indent="-317500" lvl="2" marL="1371600" rtl="0">
              <a:spcBef>
                <a:spcPts val="1600"/>
              </a:spcBef>
              <a:spcAft>
                <a:spcPts val="0"/>
              </a:spcAft>
              <a:buClr>
                <a:schemeClr val="lt1"/>
              </a:buClr>
              <a:buSzPts val="1400"/>
              <a:buFont typeface="PT Sans Caption"/>
              <a:buChar char="■"/>
              <a:defRPr>
                <a:solidFill>
                  <a:schemeClr val="lt1"/>
                </a:solidFill>
                <a:latin typeface="PT Sans Caption"/>
                <a:ea typeface="PT Sans Caption"/>
                <a:cs typeface="PT Sans Caption"/>
                <a:sym typeface="PT Sans Caption"/>
              </a:defRPr>
            </a:lvl3pPr>
            <a:lvl4pPr indent="-317500" lvl="3" marL="1828800" rtl="0">
              <a:spcBef>
                <a:spcPts val="1600"/>
              </a:spcBef>
              <a:spcAft>
                <a:spcPts val="0"/>
              </a:spcAft>
              <a:buClr>
                <a:schemeClr val="lt1"/>
              </a:buClr>
              <a:buSzPts val="1400"/>
              <a:buFont typeface="PT Sans Caption"/>
              <a:buChar char="●"/>
              <a:defRPr>
                <a:solidFill>
                  <a:schemeClr val="lt1"/>
                </a:solidFill>
                <a:latin typeface="PT Sans Caption"/>
                <a:ea typeface="PT Sans Caption"/>
                <a:cs typeface="PT Sans Caption"/>
                <a:sym typeface="PT Sans Caption"/>
              </a:defRPr>
            </a:lvl4pPr>
            <a:lvl5pPr indent="-317500" lvl="4" marL="2286000" rtl="0">
              <a:spcBef>
                <a:spcPts val="1600"/>
              </a:spcBef>
              <a:spcAft>
                <a:spcPts val="0"/>
              </a:spcAft>
              <a:buClr>
                <a:schemeClr val="lt1"/>
              </a:buClr>
              <a:buSzPts val="1400"/>
              <a:buFont typeface="PT Sans Caption"/>
              <a:buChar char="○"/>
              <a:defRPr>
                <a:solidFill>
                  <a:schemeClr val="lt1"/>
                </a:solidFill>
                <a:latin typeface="PT Sans Caption"/>
                <a:ea typeface="PT Sans Caption"/>
                <a:cs typeface="PT Sans Caption"/>
                <a:sym typeface="PT Sans Caption"/>
              </a:defRPr>
            </a:lvl5pPr>
            <a:lvl6pPr indent="-317500" lvl="5" marL="2743200" rtl="0">
              <a:spcBef>
                <a:spcPts val="1600"/>
              </a:spcBef>
              <a:spcAft>
                <a:spcPts val="0"/>
              </a:spcAft>
              <a:buClr>
                <a:schemeClr val="lt1"/>
              </a:buClr>
              <a:buSzPts val="1400"/>
              <a:buFont typeface="PT Sans Caption"/>
              <a:buChar char="■"/>
              <a:defRPr>
                <a:solidFill>
                  <a:schemeClr val="lt1"/>
                </a:solidFill>
                <a:latin typeface="PT Sans Caption"/>
                <a:ea typeface="PT Sans Caption"/>
                <a:cs typeface="PT Sans Caption"/>
                <a:sym typeface="PT Sans Caption"/>
              </a:defRPr>
            </a:lvl6pPr>
            <a:lvl7pPr indent="-317500" lvl="6" marL="3200400" rtl="0">
              <a:spcBef>
                <a:spcPts val="1600"/>
              </a:spcBef>
              <a:spcAft>
                <a:spcPts val="0"/>
              </a:spcAft>
              <a:buClr>
                <a:schemeClr val="lt1"/>
              </a:buClr>
              <a:buSzPts val="1400"/>
              <a:buFont typeface="PT Sans Caption"/>
              <a:buChar char="●"/>
              <a:defRPr>
                <a:solidFill>
                  <a:schemeClr val="lt1"/>
                </a:solidFill>
                <a:latin typeface="PT Sans Caption"/>
                <a:ea typeface="PT Sans Caption"/>
                <a:cs typeface="PT Sans Caption"/>
                <a:sym typeface="PT Sans Caption"/>
              </a:defRPr>
            </a:lvl7pPr>
            <a:lvl8pPr indent="-317500" lvl="7" marL="3657600" rtl="0">
              <a:spcBef>
                <a:spcPts val="1600"/>
              </a:spcBef>
              <a:spcAft>
                <a:spcPts val="0"/>
              </a:spcAft>
              <a:buClr>
                <a:schemeClr val="lt1"/>
              </a:buClr>
              <a:buSzPts val="1400"/>
              <a:buFont typeface="PT Sans Caption"/>
              <a:buChar char="○"/>
              <a:defRPr>
                <a:solidFill>
                  <a:schemeClr val="lt1"/>
                </a:solidFill>
                <a:latin typeface="PT Sans Caption"/>
                <a:ea typeface="PT Sans Caption"/>
                <a:cs typeface="PT Sans Caption"/>
                <a:sym typeface="PT Sans Caption"/>
              </a:defRPr>
            </a:lvl8pPr>
            <a:lvl9pPr indent="-317500" lvl="8" marL="4114800" rtl="0">
              <a:spcBef>
                <a:spcPts val="1600"/>
              </a:spcBef>
              <a:spcAft>
                <a:spcPts val="1600"/>
              </a:spcAft>
              <a:buClr>
                <a:schemeClr val="lt1"/>
              </a:buClr>
              <a:buSzPts val="1400"/>
              <a:buFont typeface="PT Sans Caption"/>
              <a:buChar char="■"/>
              <a:defRPr>
                <a:solidFill>
                  <a:schemeClr val="lt1"/>
                </a:solidFill>
                <a:latin typeface="PT Sans Caption"/>
                <a:ea typeface="PT Sans Caption"/>
                <a:cs typeface="PT Sans Caption"/>
                <a:sym typeface="PT Sans Caption"/>
              </a:defRPr>
            </a:lvl9pPr>
          </a:lstStyle>
          <a:p/>
        </p:txBody>
      </p:sp>
      <p:sp>
        <p:nvSpPr>
          <p:cNvPr id="48" name="Google Shape;48;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51" name="Google Shape;51;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rgbClr val="C1272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CCCCCC"/>
              </a:buClr>
              <a:buSzPts val="1800"/>
              <a:buFont typeface="PT Sans Caption"/>
              <a:buChar char="●"/>
              <a:defRPr sz="1800">
                <a:solidFill>
                  <a:srgbClr val="CCCCCC"/>
                </a:solidFill>
                <a:latin typeface="PT Sans Caption"/>
                <a:ea typeface="PT Sans Caption"/>
                <a:cs typeface="PT Sans Caption"/>
                <a:sym typeface="PT Sans Caption"/>
              </a:defRPr>
            </a:lvl1pPr>
            <a:lvl2pPr indent="-317500" lvl="1" marL="914400" rtl="0">
              <a:lnSpc>
                <a:spcPct val="115000"/>
              </a:lnSpc>
              <a:spcBef>
                <a:spcPts val="1600"/>
              </a:spcBef>
              <a:spcAft>
                <a:spcPts val="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2pPr>
            <a:lvl3pPr indent="-317500" lvl="2" marL="1371600" rtl="0">
              <a:lnSpc>
                <a:spcPct val="115000"/>
              </a:lnSpc>
              <a:spcBef>
                <a:spcPts val="1600"/>
              </a:spcBef>
              <a:spcAft>
                <a:spcPts val="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3pPr>
            <a:lvl4pPr indent="-317500" lvl="3" marL="1828800" rtl="0">
              <a:lnSpc>
                <a:spcPct val="115000"/>
              </a:lnSpc>
              <a:spcBef>
                <a:spcPts val="1600"/>
              </a:spcBef>
              <a:spcAft>
                <a:spcPts val="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4pPr>
            <a:lvl5pPr indent="-317500" lvl="4" marL="2286000" rtl="0">
              <a:lnSpc>
                <a:spcPct val="115000"/>
              </a:lnSpc>
              <a:spcBef>
                <a:spcPts val="1600"/>
              </a:spcBef>
              <a:spcAft>
                <a:spcPts val="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5pPr>
            <a:lvl6pPr indent="-317500" lvl="5" marL="2743200" rtl="0">
              <a:lnSpc>
                <a:spcPct val="115000"/>
              </a:lnSpc>
              <a:spcBef>
                <a:spcPts val="1600"/>
              </a:spcBef>
              <a:spcAft>
                <a:spcPts val="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6pPr>
            <a:lvl7pPr indent="-317500" lvl="6" marL="3200400" rtl="0">
              <a:lnSpc>
                <a:spcPct val="115000"/>
              </a:lnSpc>
              <a:spcBef>
                <a:spcPts val="1600"/>
              </a:spcBef>
              <a:spcAft>
                <a:spcPts val="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7pPr>
            <a:lvl8pPr indent="-317500" lvl="7" marL="3657600" rtl="0">
              <a:lnSpc>
                <a:spcPct val="115000"/>
              </a:lnSpc>
              <a:spcBef>
                <a:spcPts val="1600"/>
              </a:spcBef>
              <a:spcAft>
                <a:spcPts val="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8pPr>
            <a:lvl9pPr indent="-317500" lvl="8" marL="4114800" rtl="0">
              <a:lnSpc>
                <a:spcPct val="115000"/>
              </a:lnSpc>
              <a:spcBef>
                <a:spcPts val="1600"/>
              </a:spcBef>
              <a:spcAft>
                <a:spcPts val="1600"/>
              </a:spcAft>
              <a:buClr>
                <a:srgbClr val="CCCCCC"/>
              </a:buClr>
              <a:buSzPts val="1400"/>
              <a:buFont typeface="PT Sans Caption"/>
              <a:buChar char="■"/>
              <a:defRPr>
                <a:solidFill>
                  <a:srgbClr val="CCCCCC"/>
                </a:solidFill>
                <a:latin typeface="PT Sans Caption"/>
                <a:ea typeface="PT Sans Caption"/>
                <a:cs typeface="PT Sans Caption"/>
                <a:sym typeface="PT Sans Caption"/>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pic>
        <p:nvPicPr>
          <p:cNvPr descr="zd-letterhead-inverted.png" id="9" name="Google Shape;9;p1"/>
          <p:cNvPicPr preferRelativeResize="0"/>
          <p:nvPr/>
        </p:nvPicPr>
        <p:blipFill>
          <a:blip r:embed="rId1">
            <a:alphaModFix/>
          </a:blip>
          <a:stretch>
            <a:fillRect/>
          </a:stretch>
        </p:blipFill>
        <p:spPr>
          <a:xfrm>
            <a:off x="6387849" y="4442275"/>
            <a:ext cx="2444451" cy="572700"/>
          </a:xfrm>
          <a:prstGeom prst="rect">
            <a:avLst/>
          </a:prstGeom>
          <a:noFill/>
          <a:ln>
            <a:noFill/>
          </a:ln>
        </p:spPr>
      </p:pic>
      <p:sp>
        <p:nvSpPr>
          <p:cNvPr id="10" name="Google Shape;10;p1"/>
          <p:cNvSpPr txBox="1"/>
          <p:nvPr/>
        </p:nvSpPr>
        <p:spPr>
          <a:xfrm>
            <a:off x="7524525" y="4819875"/>
            <a:ext cx="6657600" cy="7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txBox="1"/>
          <p:nvPr/>
        </p:nvSpPr>
        <p:spPr>
          <a:xfrm>
            <a:off x="7082346" y="4889200"/>
            <a:ext cx="17634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CCCCCC"/>
                </a:solidFill>
                <a:latin typeface="Ubuntu"/>
                <a:ea typeface="Ubuntu"/>
                <a:cs typeface="Ubuntu"/>
                <a:sym typeface="Ubuntu"/>
              </a:rPr>
              <a:t>© 2019</a:t>
            </a:r>
            <a:endParaRPr sz="800">
              <a:solidFill>
                <a:srgbClr val="CCCCCC"/>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twitter.com/leeb" TargetMode="External"/><Relationship Id="rId4" Type="http://schemas.openxmlformats.org/officeDocument/2006/relationships/image" Target="../media/image4.jpg"/><Relationship Id="rId5" Type="http://schemas.openxmlformats.org/officeDocument/2006/relationships/hyperlink" Target="https://twitter.com/schrockn" TargetMode="External"/><Relationship Id="rId6" Type="http://schemas.openxmlformats.org/officeDocument/2006/relationships/image" Target="../media/image5.jpg"/><Relationship Id="rId7" Type="http://schemas.openxmlformats.org/officeDocument/2006/relationships/hyperlink" Target="https://twitter.com/dlschafer" TargetMode="External"/><Relationship Id="rId8" Type="http://schemas.openxmlformats.org/officeDocument/2006/relationships/image" Target="../media/image9.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hyperlink" Target="https://github.com/graphql-binding/graphql-binding" TargetMode="External"/><Relationship Id="rId4" Type="http://schemas.openxmlformats.org/officeDocument/2006/relationships/image" Target="../media/image31.png"/><Relationship Id="rId5" Type="http://schemas.openxmlformats.org/officeDocument/2006/relationships/image" Target="../media/image3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hyperlink" Target="https://github.com/graphcool/graphql-import" TargetMode="External"/><Relationship Id="rId4" Type="http://schemas.openxmlformats.org/officeDocument/2006/relationships/image" Target="../media/image31.png"/><Relationship Id="rId5" Type="http://schemas.openxmlformats.org/officeDocument/2006/relationships/image" Target="../media/image3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github.com/apollographql/apollo-tracing" TargetMode="External"/><Relationship Id="rId4" Type="http://schemas.openxmlformats.org/officeDocument/2006/relationships/image" Target="../media/image31.png"/><Relationship Id="rId5" Type="http://schemas.openxmlformats.org/officeDocument/2006/relationships/image" Target="../media/image4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graphql.org"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hyperlink" Target="https://engine.apollographql.com/" TargetMode="External"/><Relationship Id="rId4" Type="http://schemas.openxmlformats.org/officeDocument/2006/relationships/image" Target="../media/image5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hyperlink" Target="https://github.com/graphcool/graphql-yoga" TargetMode="External"/><Relationship Id="rId4" Type="http://schemas.openxmlformats.org/officeDocument/2006/relationships/image" Target="../media/image31.png"/><Relationship Id="rId5" Type="http://schemas.openxmlformats.org/officeDocument/2006/relationships/image" Target="../media/image4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0" Type="http://schemas.openxmlformats.org/officeDocument/2006/relationships/hyperlink" Target="https://github.com/graphcool/graphql-playground" TargetMode="External"/><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hyperlink" Target="https://github.com/apollographql/apollo-server" TargetMode="External"/><Relationship Id="rId4" Type="http://schemas.openxmlformats.org/officeDocument/2006/relationships/hyperlink" Target="https://github.com/apollographql/apollo-server" TargetMode="External"/><Relationship Id="rId9" Type="http://schemas.openxmlformats.org/officeDocument/2006/relationships/hyperlink" Target="https://github.com/graphcool/graphql-playground" TargetMode="External"/><Relationship Id="rId5" Type="http://schemas.openxmlformats.org/officeDocument/2006/relationships/hyperlink" Target="https://github.com/apollographql/graphql-subscriptions" TargetMode="External"/><Relationship Id="rId6" Type="http://schemas.openxmlformats.org/officeDocument/2006/relationships/hyperlink" Target="https://github.com/apollographql/graphql-subscriptions" TargetMode="External"/><Relationship Id="rId7" Type="http://schemas.openxmlformats.org/officeDocument/2006/relationships/hyperlink" Target="https://github.com/apollographql/graphql-tools" TargetMode="External"/><Relationship Id="rId8" Type="http://schemas.openxmlformats.org/officeDocument/2006/relationships/hyperlink" Target="https://github.com/apollographql/graphql-tools"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hyperlink" Target="https://www.meetup.com/topics/graphql/" TargetMode="Externa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www.npmjs.com/package/json-graphql-server" TargetMode="External"/></Relationships>
</file>

<file path=ppt/slides/_rels/slide14.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35.png"/><Relationship Id="rId12"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25.png"/><Relationship Id="rId5" Type="http://schemas.openxmlformats.org/officeDocument/2006/relationships/image" Target="../media/image12.png"/><Relationship Id="rId6" Type="http://schemas.openxmlformats.org/officeDocument/2006/relationships/image" Target="../media/image23.png"/><Relationship Id="rId7" Type="http://schemas.openxmlformats.org/officeDocument/2006/relationships/image" Target="../media/image15.png"/><Relationship Id="rId8"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graphql.github.io/learn/" TargetMode="External"/><Relationship Id="rId4" Type="http://schemas.openxmlformats.org/officeDocument/2006/relationships/hyperlink" Target="https://codesandbox.io/s/xplw35x49q" TargetMode="External"/><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20" Type="http://schemas.openxmlformats.org/officeDocument/2006/relationships/hyperlink" Target="http://en.wikipedia.org/wiki/DELETE_(HTTP)" TargetMode="External"/><Relationship Id="rId11" Type="http://schemas.openxmlformats.org/officeDocument/2006/relationships/hyperlink" Target="http://en.wikipedia.org/wiki/GET_(HTTP)" TargetMode="External"/><Relationship Id="rId10" Type="http://schemas.openxmlformats.org/officeDocument/2006/relationships/hyperlink" Target="http://en.wikipedia.org/wiki/Select_(SQL)" TargetMode="External"/><Relationship Id="rId21" Type="http://schemas.openxmlformats.org/officeDocument/2006/relationships/hyperlink" Target="http://en.wikipedia.org/wiki/DELETE_(HTTP)" TargetMode="External"/><Relationship Id="rId13" Type="http://schemas.openxmlformats.org/officeDocument/2006/relationships/hyperlink" Target="http://en.wikipedia.org/wiki/Update_(SQL)" TargetMode="External"/><Relationship Id="rId12" Type="http://schemas.openxmlformats.org/officeDocument/2006/relationships/hyperlink" Target="http://en.wikipedia.org/wiki/GET_(HTTP)" TargetMode="External"/><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en.wikipedia.org/wiki/CRUD" TargetMode="External"/><Relationship Id="rId4" Type="http://schemas.openxmlformats.org/officeDocument/2006/relationships/hyperlink" Target="http://en.wikipedia.org/wiki/Insert_(SQL)" TargetMode="External"/><Relationship Id="rId9" Type="http://schemas.openxmlformats.org/officeDocument/2006/relationships/hyperlink" Target="http://en.wikipedia.org/wiki/Select_(SQL)" TargetMode="External"/><Relationship Id="rId15" Type="http://schemas.openxmlformats.org/officeDocument/2006/relationships/hyperlink" Target="http://en.wikipedia.org/wiki/PUT_(HTTP)" TargetMode="External"/><Relationship Id="rId14" Type="http://schemas.openxmlformats.org/officeDocument/2006/relationships/hyperlink" Target="http://en.wikipedia.org/wiki/Update_(SQL)" TargetMode="External"/><Relationship Id="rId17" Type="http://schemas.openxmlformats.org/officeDocument/2006/relationships/hyperlink" Target="http://en.wikipedia.org/wiki/PATCH_(HTTP)" TargetMode="External"/><Relationship Id="rId16" Type="http://schemas.openxmlformats.org/officeDocument/2006/relationships/hyperlink" Target="http://en.wikipedia.org/wiki/PATCH_(HTTP)" TargetMode="External"/><Relationship Id="rId5" Type="http://schemas.openxmlformats.org/officeDocument/2006/relationships/hyperlink" Target="http://en.wikipedia.org/wiki/Insert_(SQL)" TargetMode="External"/><Relationship Id="rId19" Type="http://schemas.openxmlformats.org/officeDocument/2006/relationships/hyperlink" Target="http://en.wikipedia.org/wiki/Delete_(SQL)" TargetMode="External"/><Relationship Id="rId6" Type="http://schemas.openxmlformats.org/officeDocument/2006/relationships/hyperlink" Target="http://en.wikipedia.org/wiki/PUT_(HTTP)" TargetMode="External"/><Relationship Id="rId18" Type="http://schemas.openxmlformats.org/officeDocument/2006/relationships/hyperlink" Target="http://en.wikipedia.org/wiki/Delete_(SQL)" TargetMode="External"/><Relationship Id="rId7" Type="http://schemas.openxmlformats.org/officeDocument/2006/relationships/hyperlink" Target="http://en.wikipedia.org/wiki/POST_(HTTP)" TargetMode="External"/><Relationship Id="rId8" Type="http://schemas.openxmlformats.org/officeDocument/2006/relationships/hyperlink" Target="http://en.wikipedia.org/wiki/POST_(HTTP)"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en.wikipedia.org/wiki/Representational_state_transf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www.meetup.com/angularjs-nyc" TargetMode="External"/><Relationship Id="rId4" Type="http://schemas.openxmlformats.org/officeDocument/2006/relationships/hyperlink" Target="http://zen.digital" TargetMode="External"/><Relationship Id="rId5" Type="http://schemas.openxmlformats.org/officeDocument/2006/relationships/hyperlink" Target="http://zen.digital" TargetMode="External"/><Relationship Id="rId6"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blog.apollographql.com/how-do-i-graphql-2fcabfc94a01" TargetMode="Externa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github.com/apollographql/apollo-client" TargetMode="External"/><Relationship Id="rId4" Type="http://schemas.openxmlformats.org/officeDocument/2006/relationships/hyperlink" Target="http://facebook.github.io/relay/en/" TargetMode="External"/><Relationship Id="rId5" Type="http://schemas.openxmlformats.org/officeDocument/2006/relationships/hyperlink" Target="https://github.com/FormidableLabs/urql" TargetMode="External"/><Relationship Id="rId6" Type="http://schemas.openxmlformats.org/officeDocument/2006/relationships/image" Target="../media/image20.png"/><Relationship Id="rId7" Type="http://schemas.openxmlformats.org/officeDocument/2006/relationships/image" Target="../media/image19.png"/><Relationship Id="rId8" Type="http://schemas.openxmlformats.org/officeDocument/2006/relationships/image" Target="../media/image2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github.com/prisma/graphql-playground" TargetMode="External"/><Relationship Id="rId4" Type="http://schemas.openxmlformats.org/officeDocument/2006/relationships/hyperlink" Target="http://github.com/graphql/graphiql" TargetMode="External"/><Relationship Id="rId5" Type="http://schemas.openxmlformats.org/officeDocument/2006/relationships/hyperlink" Target="https://electronjs.org/apps/graphiql" TargetMode="External"/><Relationship Id="rId6" Type="http://schemas.openxmlformats.org/officeDocument/2006/relationships/hyperlink" Target="https://github.com/prisma/graphql-playgroun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chrome.google.com/webstore/detail/apollo-client-developer-t/jdkknkkbebbapilgoeccciglkfbmbnfm?utm_source=chrome-ntp-icon" TargetMode="Externa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blog.apollographql.com/improved-apollo-client-devtools-eb43258f103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graphql.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zen.digital/javascript/quiz"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facebook.github.io/rela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github.com/facebook/rela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github.com/apollographql/apollo-client" TargetMode="External"/><Relationship Id="rId4" Type="http://schemas.openxmlformats.org/officeDocument/2006/relationships/hyperlink" Target="https://github.com/apollographql/react-apollo" TargetMode="External"/><Relationship Id="rId9" Type="http://schemas.openxmlformats.org/officeDocument/2006/relationships/hyperlink" Target="https://github.com/apollographql/apollo-android" TargetMode="External"/><Relationship Id="rId5" Type="http://schemas.openxmlformats.org/officeDocument/2006/relationships/hyperlink" Target="https://github.com/apollographql/apollo-angular" TargetMode="External"/><Relationship Id="rId6" Type="http://schemas.openxmlformats.org/officeDocument/2006/relationships/hyperlink" Target="https://github.com/bgentry/ember-apollo-client" TargetMode="External"/><Relationship Id="rId7" Type="http://schemas.openxmlformats.org/officeDocument/2006/relationships/hyperlink" Target="https://github.com/Akryum/vue-apollo" TargetMode="External"/><Relationship Id="rId8" Type="http://schemas.openxmlformats.org/officeDocument/2006/relationships/hyperlink" Target="https://github.com/apollographql/apollo-io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github.com/apollographql/apollo-clien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raphql.github.io/graphql-spec/June2018/" TargetMode="External"/><Relationship Id="rId4" Type="http://schemas.openxmlformats.org/officeDocument/2006/relationships/hyperlink" Target="https://github.com/graphql/graphql-spec"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9.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st.github.com/OlegIlyenko/a5a9ab1b000ba0b5b1ad" TargetMode="Externa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9.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gist.github.com/OlegIlyenko/a5a9ab1b000ba0b5b1ad" TargetMode="Externa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9.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gist.github.com/OlegIlyenko/a5a9ab1b000ba0b5b1ad" TargetMode="Externa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9.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9.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www.graph.cool/docs/reference/service-definition/graphcool.yml-foatho8aip"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hyperlink" Target="https://codesandbox.io/s/xplw35x49q" TargetMode="External"/><Relationship Id="rId4" Type="http://schemas.openxmlformats.org/officeDocument/2006/relationships/hyperlink" Target="https://api.graph.cool/simple/v1/cjax0ur7z58e701854s05lvdv"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github.com/apis-guru/graphql-voyager" TargetMode="External"/><Relationship Id="rId4" Type="http://schemas.openxmlformats.org/officeDocument/2006/relationships/image" Target="../media/image31.png"/><Relationship Id="rId5" Type="http://schemas.openxmlformats.org/officeDocument/2006/relationships/image" Target="../media/image30.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github.com/graphql/swapi-graphql" TargetMode="External"/><Relationship Id="rId4" Type="http://schemas.openxmlformats.org/officeDocument/2006/relationships/hyperlink" Target="https://swapi.co/" TargetMode="External"/><Relationship Id="rId5" Type="http://schemas.openxmlformats.org/officeDocument/2006/relationships/hyperlink" Target="https://github.com/graphql/swapi-graphql.git"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www.apollographql.com/docs/react/essentials/get-started/" TargetMode="External"/><Relationship Id="rId4" Type="http://schemas.openxmlformats.org/officeDocument/2006/relationships/hyperlink" Target="https://48p1r2roz4.sse.codesandbox.io"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graphql.org/learn/queries/" TargetMode="External"/><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6.png"/><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s://codesandbox.io/s/xplw35x49q"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github.com/convoyinc/apollo-cache-hermes" TargetMode="External"/><Relationship Id="rId4" Type="http://schemas.openxmlformats.org/officeDocument/2006/relationships/hyperlink" Target="https://github.com/apollographql/apollo-cache-persist"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github.com/apollographql/graphql-tools" TargetMode="External"/><Relationship Id="rId4" Type="http://schemas.openxmlformats.org/officeDocument/2006/relationships/image" Target="../media/image29.png"/><Relationship Id="rId5" Type="http://schemas.openxmlformats.org/officeDocument/2006/relationships/image" Target="../media/image3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launchpad.graphql.com" TargetMode="Externa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hyperlink" Target="https://codesandbox.io/s/apollo-server" TargetMode="External"/><Relationship Id="rId4" Type="http://schemas.openxmlformats.org/officeDocument/2006/relationships/hyperlink" Target="https://glitch.com/~apollo-launchpad"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github.com/prisma/graphql-config" TargetMode="External"/><Relationship Id="rId4" Type="http://schemas.openxmlformats.org/officeDocument/2006/relationships/image" Target="../media/image31.png"/><Relationship Id="rId5" Type="http://schemas.openxmlformats.org/officeDocument/2006/relationships/image" Target="../media/image3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hyperlink" Target="https://github.com/graphql-cli/graphql-cli" TargetMode="External"/><Relationship Id="rId4" Type="http://schemas.openxmlformats.org/officeDocument/2006/relationships/image" Target="../media/image31.png"/><Relationship Id="rId5"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GraphQL with React</a:t>
            </a:r>
            <a:endParaRPr/>
          </a:p>
        </p:txBody>
      </p:sp>
      <p:sp>
        <p:nvSpPr>
          <p:cNvPr id="63" name="Google Shape;63;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Daniel Zen</a:t>
            </a:r>
            <a:endParaRPr/>
          </a:p>
          <a:p>
            <a:pPr indent="0" lvl="0" marL="0" rtl="0" algn="ctr">
              <a:spcBef>
                <a:spcPts val="0"/>
              </a:spcBef>
              <a:spcAft>
                <a:spcPts val="0"/>
              </a:spcAft>
              <a:buNone/>
            </a:pPr>
            <a:r>
              <a:rPr lang="en"/>
              <a:t>@danielzen @zendigital</a:t>
            </a:r>
            <a:endParaRPr/>
          </a:p>
          <a:p>
            <a:pPr indent="0" lvl="0" marL="0" rtl="0" algn="ctr">
              <a:spcBef>
                <a:spcPts val="0"/>
              </a:spcBef>
              <a:spcAft>
                <a:spcPts val="0"/>
              </a:spcAft>
              <a:buNone/>
            </a:pPr>
            <a:r>
              <a:rPr lang="en"/>
              <a:t>training@zen.digital</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sz="1200">
                <a:solidFill>
                  <a:srgbClr val="FFFFFF"/>
                </a:solidFill>
                <a:latin typeface="Calibri"/>
                <a:ea typeface="Calibri"/>
                <a:cs typeface="Calibri"/>
                <a:sym typeface="Calibri"/>
              </a:rPr>
              <a:t>© 2019 </a:t>
            </a:r>
            <a:r>
              <a:rPr lang="en" sz="1200">
                <a:solidFill>
                  <a:srgbClr val="FFFFFF"/>
                </a:solidFill>
                <a:latin typeface="Ubuntu"/>
                <a:ea typeface="Ubuntu"/>
                <a:cs typeface="Ubuntu"/>
                <a:sym typeface="Ubuntu"/>
              </a:rPr>
              <a:t>zen.</a:t>
            </a:r>
            <a:r>
              <a:rPr b="1" lang="en" sz="1200">
                <a:solidFill>
                  <a:srgbClr val="FFFFFF"/>
                </a:solidFill>
                <a:latin typeface="Ubuntu"/>
                <a:ea typeface="Ubuntu"/>
                <a:cs typeface="Ubuntu"/>
                <a:sym typeface="Ubuntu"/>
              </a:rPr>
              <a:t>digital</a:t>
            </a:r>
            <a:r>
              <a:rPr b="1" lang="en" sz="1200">
                <a:solidFill>
                  <a:srgbClr val="FFFFFF"/>
                </a:solidFill>
                <a:latin typeface="Calibri"/>
                <a:ea typeface="Calibri"/>
                <a:cs typeface="Calibri"/>
                <a:sym typeface="Calibri"/>
              </a:rPr>
              <a:t> </a:t>
            </a:r>
            <a:endParaRPr sz="1400">
              <a:solidFill>
                <a:srgbClr val="000000"/>
              </a:solidFill>
              <a:latin typeface="Arial"/>
              <a:ea typeface="Arial"/>
              <a:cs typeface="Arial"/>
              <a:sym typeface="Aria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GraphQL creators</a:t>
            </a:r>
            <a:endParaRPr/>
          </a:p>
        </p:txBody>
      </p:sp>
      <p:grpSp>
        <p:nvGrpSpPr>
          <p:cNvPr id="123" name="Google Shape;123;p22"/>
          <p:cNvGrpSpPr/>
          <p:nvPr/>
        </p:nvGrpSpPr>
        <p:grpSpPr>
          <a:xfrm>
            <a:off x="311700" y="1152475"/>
            <a:ext cx="2113050" cy="3121775"/>
            <a:chOff x="311700" y="1152475"/>
            <a:chExt cx="2113050" cy="3121775"/>
          </a:xfrm>
        </p:grpSpPr>
        <p:sp>
          <p:nvSpPr>
            <p:cNvPr id="124" name="Google Shape;124;p22"/>
            <p:cNvSpPr txBox="1"/>
            <p:nvPr/>
          </p:nvSpPr>
          <p:spPr>
            <a:xfrm>
              <a:off x="462675" y="3155250"/>
              <a:ext cx="1811100" cy="1119000"/>
            </a:xfrm>
            <a:prstGeom prst="rect">
              <a:avLst/>
            </a:prstGeom>
            <a:noFill/>
            <a:ln>
              <a:noFill/>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b="1" lang="en" sz="2400">
                  <a:latin typeface="Open Sans"/>
                  <a:ea typeface="Open Sans"/>
                  <a:cs typeface="Open Sans"/>
                  <a:sym typeface="Open Sans"/>
                </a:rPr>
                <a:t>Lee Byron</a:t>
              </a:r>
              <a:endParaRPr b="1" sz="2400">
                <a:latin typeface="Open Sans"/>
                <a:ea typeface="Open Sans"/>
                <a:cs typeface="Open Sans"/>
                <a:sym typeface="Open Sans"/>
              </a:endParaRPr>
            </a:p>
            <a:p>
              <a:pPr indent="0" lvl="0" marL="0" rtl="0" algn="ctr">
                <a:spcBef>
                  <a:spcPts val="0"/>
                </a:spcBef>
                <a:spcAft>
                  <a:spcPts val="0"/>
                </a:spcAft>
                <a:buNone/>
              </a:pPr>
              <a:r>
                <a:rPr lang="en" sz="1800" u="sng">
                  <a:solidFill>
                    <a:schemeClr val="hlink"/>
                  </a:solidFill>
                  <a:latin typeface="Open Sans"/>
                  <a:ea typeface="Open Sans"/>
                  <a:cs typeface="Open Sans"/>
                  <a:sym typeface="Open Sans"/>
                  <a:hlinkClick r:id="rId3"/>
                </a:rPr>
                <a:t>@leeb</a:t>
              </a:r>
              <a:endParaRPr sz="1800">
                <a:latin typeface="Open Sans"/>
                <a:ea typeface="Open Sans"/>
                <a:cs typeface="Open Sans"/>
                <a:sym typeface="Open Sans"/>
              </a:endParaRPr>
            </a:p>
          </p:txBody>
        </p:sp>
        <p:pic>
          <p:nvPicPr>
            <p:cNvPr id="125" name="Google Shape;125;p22"/>
            <p:cNvPicPr preferRelativeResize="0"/>
            <p:nvPr/>
          </p:nvPicPr>
          <p:blipFill>
            <a:blip r:embed="rId4">
              <a:alphaModFix/>
            </a:blip>
            <a:stretch>
              <a:fillRect/>
            </a:stretch>
          </p:blipFill>
          <p:spPr>
            <a:xfrm>
              <a:off x="311700" y="1152475"/>
              <a:ext cx="2113050" cy="2113050"/>
            </a:xfrm>
            <a:prstGeom prst="rect">
              <a:avLst/>
            </a:prstGeom>
            <a:noFill/>
            <a:ln>
              <a:noFill/>
            </a:ln>
          </p:spPr>
        </p:pic>
      </p:grpSp>
      <p:grpSp>
        <p:nvGrpSpPr>
          <p:cNvPr id="126" name="Google Shape;126;p22"/>
          <p:cNvGrpSpPr/>
          <p:nvPr/>
        </p:nvGrpSpPr>
        <p:grpSpPr>
          <a:xfrm>
            <a:off x="3406350" y="1152475"/>
            <a:ext cx="2304900" cy="3059675"/>
            <a:chOff x="3406350" y="1152475"/>
            <a:chExt cx="2304900" cy="3059675"/>
          </a:xfrm>
        </p:grpSpPr>
        <p:sp>
          <p:nvSpPr>
            <p:cNvPr id="127" name="Google Shape;127;p22"/>
            <p:cNvSpPr txBox="1"/>
            <p:nvPr/>
          </p:nvSpPr>
          <p:spPr>
            <a:xfrm>
              <a:off x="3406350" y="3217350"/>
              <a:ext cx="2304900" cy="994800"/>
            </a:xfrm>
            <a:prstGeom prst="rect">
              <a:avLst/>
            </a:prstGeom>
            <a:noFill/>
            <a:ln>
              <a:noFill/>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b="1" lang="en" sz="2400">
                  <a:solidFill>
                    <a:srgbClr val="292F33"/>
                  </a:solidFill>
                  <a:latin typeface="Open Sans"/>
                  <a:ea typeface="Open Sans"/>
                  <a:cs typeface="Open Sans"/>
                  <a:sym typeface="Open Sans"/>
                </a:rPr>
                <a:t>Nick Schrock</a:t>
              </a:r>
              <a:endParaRPr b="1" sz="2400">
                <a:solidFill>
                  <a:srgbClr val="292F33"/>
                </a:solidFill>
                <a:latin typeface="Open Sans"/>
                <a:ea typeface="Open Sans"/>
                <a:cs typeface="Open Sans"/>
                <a:sym typeface="Open Sans"/>
              </a:endParaRPr>
            </a:p>
            <a:p>
              <a:pPr indent="0" lvl="0" marL="0" rtl="0" algn="ctr">
                <a:spcBef>
                  <a:spcPts val="0"/>
                </a:spcBef>
                <a:spcAft>
                  <a:spcPts val="0"/>
                </a:spcAft>
                <a:buNone/>
              </a:pPr>
              <a:r>
                <a:rPr lang="en" sz="1800" u="sng">
                  <a:solidFill>
                    <a:schemeClr val="hlink"/>
                  </a:solidFill>
                  <a:latin typeface="Open Sans"/>
                  <a:ea typeface="Open Sans"/>
                  <a:cs typeface="Open Sans"/>
                  <a:sym typeface="Open Sans"/>
                  <a:hlinkClick r:id="rId5"/>
                </a:rPr>
                <a:t>@schrockn</a:t>
              </a:r>
              <a:endParaRPr sz="1800">
                <a:latin typeface="Open Sans"/>
                <a:ea typeface="Open Sans"/>
                <a:cs typeface="Open Sans"/>
                <a:sym typeface="Open Sans"/>
              </a:endParaRPr>
            </a:p>
          </p:txBody>
        </p:sp>
        <p:pic>
          <p:nvPicPr>
            <p:cNvPr id="128" name="Google Shape;128;p22"/>
            <p:cNvPicPr preferRelativeResize="0"/>
            <p:nvPr/>
          </p:nvPicPr>
          <p:blipFill>
            <a:blip r:embed="rId6">
              <a:alphaModFix/>
            </a:blip>
            <a:stretch>
              <a:fillRect/>
            </a:stretch>
          </p:blipFill>
          <p:spPr>
            <a:xfrm>
              <a:off x="3502275" y="1152475"/>
              <a:ext cx="2113050" cy="2113050"/>
            </a:xfrm>
            <a:prstGeom prst="rect">
              <a:avLst/>
            </a:prstGeom>
            <a:noFill/>
            <a:ln>
              <a:noFill/>
            </a:ln>
          </p:spPr>
        </p:pic>
      </p:grpSp>
      <p:grpSp>
        <p:nvGrpSpPr>
          <p:cNvPr id="129" name="Google Shape;129;p22"/>
          <p:cNvGrpSpPr/>
          <p:nvPr/>
        </p:nvGrpSpPr>
        <p:grpSpPr>
          <a:xfrm>
            <a:off x="6703383" y="1152475"/>
            <a:ext cx="2113050" cy="3059675"/>
            <a:chOff x="6703383" y="1152475"/>
            <a:chExt cx="2113050" cy="3059675"/>
          </a:xfrm>
        </p:grpSpPr>
        <p:sp>
          <p:nvSpPr>
            <p:cNvPr id="130" name="Google Shape;130;p22"/>
            <p:cNvSpPr txBox="1"/>
            <p:nvPr/>
          </p:nvSpPr>
          <p:spPr>
            <a:xfrm>
              <a:off x="6726858" y="3217350"/>
              <a:ext cx="2066100" cy="994800"/>
            </a:xfrm>
            <a:prstGeom prst="rect">
              <a:avLst/>
            </a:prstGeom>
            <a:noFill/>
            <a:ln>
              <a:noFill/>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b="1" lang="en" sz="2400">
                  <a:solidFill>
                    <a:srgbClr val="292F33"/>
                  </a:solidFill>
                  <a:latin typeface="Open Sans"/>
                  <a:ea typeface="Open Sans"/>
                  <a:cs typeface="Open Sans"/>
                  <a:sym typeface="Open Sans"/>
                </a:rPr>
                <a:t>Dan Schafer</a:t>
              </a:r>
              <a:endParaRPr b="1" sz="2400">
                <a:solidFill>
                  <a:srgbClr val="292F33"/>
                </a:solidFill>
                <a:latin typeface="Open Sans"/>
                <a:ea typeface="Open Sans"/>
                <a:cs typeface="Open Sans"/>
                <a:sym typeface="Open Sans"/>
              </a:endParaRPr>
            </a:p>
            <a:p>
              <a:pPr indent="0" lvl="0" marL="0" rtl="0" algn="ctr">
                <a:spcBef>
                  <a:spcPts val="0"/>
                </a:spcBef>
                <a:spcAft>
                  <a:spcPts val="0"/>
                </a:spcAft>
                <a:buNone/>
              </a:pPr>
              <a:r>
                <a:rPr lang="en" sz="1800" u="sng">
                  <a:solidFill>
                    <a:schemeClr val="hlink"/>
                  </a:solidFill>
                  <a:latin typeface="Open Sans"/>
                  <a:ea typeface="Open Sans"/>
                  <a:cs typeface="Open Sans"/>
                  <a:sym typeface="Open Sans"/>
                  <a:hlinkClick r:id="rId7"/>
                </a:rPr>
                <a:t>@dlschafer</a:t>
              </a:r>
              <a:endParaRPr sz="1800">
                <a:latin typeface="Open Sans"/>
                <a:ea typeface="Open Sans"/>
                <a:cs typeface="Open Sans"/>
                <a:sym typeface="Open Sans"/>
              </a:endParaRPr>
            </a:p>
          </p:txBody>
        </p:sp>
        <p:pic>
          <p:nvPicPr>
            <p:cNvPr id="131" name="Google Shape;131;p22"/>
            <p:cNvPicPr preferRelativeResize="0"/>
            <p:nvPr/>
          </p:nvPicPr>
          <p:blipFill>
            <a:blip r:embed="rId8">
              <a:alphaModFix/>
            </a:blip>
            <a:stretch>
              <a:fillRect/>
            </a:stretch>
          </p:blipFill>
          <p:spPr>
            <a:xfrm>
              <a:off x="6703383" y="1152475"/>
              <a:ext cx="2113050" cy="2113050"/>
            </a:xfrm>
            <a:prstGeom prst="rect">
              <a:avLst/>
            </a:prstGeom>
            <a:noFill/>
            <a:ln>
              <a:noFill/>
            </a:ln>
          </p:spPr>
        </p:pic>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GraphQL CLI</a:t>
            </a:r>
            <a:endParaRPr/>
          </a:p>
        </p:txBody>
      </p:sp>
      <p:sp>
        <p:nvSpPr>
          <p:cNvPr id="751" name="Google Shape;751;p11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Fetch Schema from Server</a:t>
            </a:r>
            <a:endParaRPr sz="2400"/>
          </a:p>
          <a:p>
            <a:pPr indent="-381000" lvl="0" marL="457200" rtl="0" algn="l">
              <a:spcBef>
                <a:spcPts val="0"/>
              </a:spcBef>
              <a:spcAft>
                <a:spcPts val="0"/>
              </a:spcAft>
              <a:buSzPts val="2400"/>
              <a:buChar char="●"/>
            </a:pPr>
            <a:r>
              <a:rPr lang="en" sz="2400"/>
              <a:t>Diff schemas</a:t>
            </a:r>
            <a:endParaRPr sz="2400"/>
          </a:p>
          <a:p>
            <a:pPr indent="-381000" lvl="0" marL="457200" rtl="0" algn="l">
              <a:spcBef>
                <a:spcPts val="0"/>
              </a:spcBef>
              <a:spcAft>
                <a:spcPts val="0"/>
              </a:spcAft>
              <a:buSzPts val="2400"/>
              <a:buChar char="●"/>
            </a:pPr>
            <a:r>
              <a:rPr lang="en" sz="2400"/>
              <a:t>Run queries</a:t>
            </a:r>
            <a:endParaRPr sz="2400"/>
          </a:p>
          <a:p>
            <a:pPr indent="-381000" lvl="0" marL="457200" rtl="0" algn="l">
              <a:spcBef>
                <a:spcPts val="0"/>
              </a:spcBef>
              <a:spcAft>
                <a:spcPts val="0"/>
              </a:spcAft>
              <a:buSzPts val="2400"/>
              <a:buChar char="●"/>
            </a:pPr>
            <a:r>
              <a:rPr lang="en" sz="2400"/>
              <a:t>Create .graphqlconfig</a:t>
            </a:r>
            <a:endParaRPr sz="2400"/>
          </a:p>
          <a:p>
            <a:pPr indent="-381000" lvl="0" marL="457200" rtl="0" algn="l">
              <a:spcBef>
                <a:spcPts val="0"/>
              </a:spcBef>
              <a:spcAft>
                <a:spcPts val="0"/>
              </a:spcAft>
              <a:buSzPts val="2400"/>
              <a:buChar char="●"/>
            </a:pPr>
            <a:r>
              <a:rPr lang="en" sz="2400"/>
              <a:t>Plugins: voyager, codegen, bindings</a:t>
            </a:r>
            <a:endParaRPr sz="24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113"/>
          <p:cNvSpPr txBox="1"/>
          <p:nvPr>
            <p:ph type="title"/>
          </p:nvPr>
        </p:nvSpPr>
        <p:spPr>
          <a:xfrm>
            <a:off x="887550" y="445025"/>
            <a:ext cx="794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graphql-binding/graphql-binding</a:t>
            </a:r>
            <a:endParaRPr/>
          </a:p>
        </p:txBody>
      </p:sp>
      <p:sp>
        <p:nvSpPr>
          <p:cNvPr id="757" name="Google Shape;757;p1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58" name="Google Shape;758;p113"/>
          <p:cNvPicPr preferRelativeResize="0"/>
          <p:nvPr/>
        </p:nvPicPr>
        <p:blipFill>
          <a:blip r:embed="rId4">
            <a:alphaModFix/>
          </a:blip>
          <a:stretch>
            <a:fillRect/>
          </a:stretch>
        </p:blipFill>
        <p:spPr>
          <a:xfrm>
            <a:off x="311698" y="445023"/>
            <a:ext cx="575863" cy="572700"/>
          </a:xfrm>
          <a:prstGeom prst="rect">
            <a:avLst/>
          </a:prstGeom>
          <a:noFill/>
          <a:ln>
            <a:noFill/>
          </a:ln>
        </p:spPr>
      </p:pic>
      <p:pic>
        <p:nvPicPr>
          <p:cNvPr id="759" name="Google Shape;759;p113"/>
          <p:cNvPicPr preferRelativeResize="0"/>
          <p:nvPr/>
        </p:nvPicPr>
        <p:blipFill>
          <a:blip r:embed="rId5">
            <a:alphaModFix/>
          </a:blip>
          <a:stretch>
            <a:fillRect/>
          </a:stretch>
        </p:blipFill>
        <p:spPr>
          <a:xfrm>
            <a:off x="304800" y="1163026"/>
            <a:ext cx="6798602" cy="309387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graphql-binding</a:t>
            </a:r>
            <a:endParaRPr/>
          </a:p>
        </p:txBody>
      </p:sp>
      <p:sp>
        <p:nvSpPr>
          <p:cNvPr id="765" name="Google Shape;765;p11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en" sz="2400"/>
              <a:t>Exposes GraphQL APIs</a:t>
            </a:r>
            <a:endParaRPr sz="2400"/>
          </a:p>
          <a:p>
            <a:pPr indent="-381000" lvl="0" marL="457200" rtl="0" algn="l">
              <a:lnSpc>
                <a:spcPct val="150000"/>
              </a:lnSpc>
              <a:spcBef>
                <a:spcPts val="0"/>
              </a:spcBef>
              <a:spcAft>
                <a:spcPts val="0"/>
              </a:spcAft>
              <a:buSzPts val="2400"/>
              <a:buChar char="●"/>
            </a:pPr>
            <a:r>
              <a:rPr lang="en" sz="2400"/>
              <a:t>Allows composition</a:t>
            </a:r>
            <a:endParaRPr sz="2400"/>
          </a:p>
          <a:p>
            <a:pPr indent="-381000" lvl="0" marL="457200" rtl="0" algn="l">
              <a:lnSpc>
                <a:spcPct val="150000"/>
              </a:lnSpc>
              <a:spcBef>
                <a:spcPts val="0"/>
              </a:spcBef>
              <a:spcAft>
                <a:spcPts val="0"/>
              </a:spcAft>
              <a:buSzPts val="2400"/>
              <a:buChar char="●"/>
            </a:pPr>
            <a:r>
              <a:rPr lang="en" sz="2400"/>
              <a:t>Type safety (TypeScript)</a:t>
            </a:r>
            <a:endParaRPr sz="2400"/>
          </a:p>
          <a:p>
            <a:pPr indent="-381000" lvl="0" marL="457200" rtl="0" algn="l">
              <a:lnSpc>
                <a:spcPct val="150000"/>
              </a:lnSpc>
              <a:spcBef>
                <a:spcPts val="0"/>
              </a:spcBef>
              <a:spcAft>
                <a:spcPts val="0"/>
              </a:spcAft>
              <a:buSzPts val="2400"/>
              <a:buChar char="●"/>
            </a:pPr>
            <a:r>
              <a:rPr lang="en" sz="2400"/>
              <a:t>Static and dynamic bindings</a:t>
            </a:r>
            <a:endParaRPr sz="24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graphql-binding </a:t>
            </a:r>
            <a:r>
              <a:rPr lang="en"/>
              <a:t>Example</a:t>
            </a:r>
            <a:endParaRPr/>
          </a:p>
        </p:txBody>
      </p:sp>
      <p:sp>
        <p:nvSpPr>
          <p:cNvPr id="771" name="Google Shape;771;p115"/>
          <p:cNvSpPr txBox="1"/>
          <p:nvPr>
            <p:ph idx="1" type="body"/>
          </p:nvPr>
        </p:nvSpPr>
        <p:spPr>
          <a:xfrm>
            <a:off x="311700" y="1152475"/>
            <a:ext cx="5226600" cy="34164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6A00"/>
                </a:solidFill>
                <a:latin typeface="Roboto Mono"/>
                <a:ea typeface="Roboto Mono"/>
                <a:cs typeface="Roboto Mono"/>
                <a:sym typeface="Roboto Mono"/>
              </a:rPr>
              <a:t>// schema</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type Query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user(id: ID!): User</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type Mutation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createUser(): User!</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6A00"/>
                </a:solidFill>
                <a:latin typeface="Roboto Mono"/>
                <a:ea typeface="Roboto Mono"/>
                <a:cs typeface="Roboto Mono"/>
                <a:sym typeface="Roboto Mono"/>
              </a:rPr>
              <a:t>// resolvers</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findUser(parent, args, context, info)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AA0D91"/>
                </a:solidFill>
                <a:latin typeface="Roboto Mono"/>
                <a:ea typeface="Roboto Mono"/>
                <a:cs typeface="Roboto Mono"/>
                <a:sym typeface="Roboto Mono"/>
              </a:rPr>
              <a:t>return</a:t>
            </a:r>
            <a:r>
              <a:rPr lang="en" sz="1200">
                <a:solidFill>
                  <a:srgbClr val="000000"/>
                </a:solidFill>
                <a:highlight>
                  <a:srgbClr val="FFFFFF"/>
                </a:highlight>
                <a:latin typeface="Roboto Mono"/>
                <a:ea typeface="Roboto Mono"/>
                <a:cs typeface="Roboto Mono"/>
                <a:sym typeface="Roboto Mono"/>
              </a:rPr>
              <a:t> binding.user({ </a:t>
            </a:r>
            <a:r>
              <a:rPr lang="en" sz="1200">
                <a:solidFill>
                  <a:srgbClr val="5C2699"/>
                </a:solidFill>
                <a:latin typeface="Roboto Mono"/>
                <a:ea typeface="Roboto Mono"/>
                <a:cs typeface="Roboto Mono"/>
                <a:sym typeface="Roboto Mono"/>
              </a:rPr>
              <a:t>id</a:t>
            </a:r>
            <a:r>
              <a:rPr lang="en" sz="1200">
                <a:solidFill>
                  <a:srgbClr val="000000"/>
                </a:solidFill>
                <a:highlight>
                  <a:srgbClr val="FFFFFF"/>
                </a:highlight>
                <a:latin typeface="Roboto Mono"/>
                <a:ea typeface="Roboto Mono"/>
                <a:cs typeface="Roboto Mono"/>
                <a:sym typeface="Roboto Mono"/>
              </a:rPr>
              <a:t>: args.id }, context, info);</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newUser(parent, args, context, info)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AA0D91"/>
                </a:solidFill>
                <a:latin typeface="Roboto Mono"/>
                <a:ea typeface="Roboto Mono"/>
                <a:cs typeface="Roboto Mono"/>
                <a:sym typeface="Roboto Mono"/>
              </a:rPr>
              <a:t>return</a:t>
            </a:r>
            <a:r>
              <a:rPr lang="en" sz="1200">
                <a:solidFill>
                  <a:srgbClr val="000000"/>
                </a:solidFill>
                <a:highlight>
                  <a:srgbClr val="FFFFFF"/>
                </a:highlight>
                <a:latin typeface="Roboto Mono"/>
                <a:ea typeface="Roboto Mono"/>
                <a:cs typeface="Roboto Mono"/>
                <a:sym typeface="Roboto Mono"/>
              </a:rPr>
              <a:t> binding.createUser({}, context, info);</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a:t>
            </a:r>
            <a:endParaRPr sz="1200">
              <a:latin typeface="Roboto Mono"/>
              <a:ea typeface="Roboto Mono"/>
              <a:cs typeface="Roboto Mono"/>
              <a:sym typeface="Roboto Mon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116"/>
          <p:cNvSpPr txBox="1"/>
          <p:nvPr>
            <p:ph type="title"/>
          </p:nvPr>
        </p:nvSpPr>
        <p:spPr>
          <a:xfrm>
            <a:off x="887550" y="445025"/>
            <a:ext cx="794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graphcool/graphql-import</a:t>
            </a:r>
            <a:endParaRPr/>
          </a:p>
        </p:txBody>
      </p:sp>
      <p:sp>
        <p:nvSpPr>
          <p:cNvPr id="777" name="Google Shape;777;p1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78" name="Google Shape;778;p116"/>
          <p:cNvPicPr preferRelativeResize="0"/>
          <p:nvPr/>
        </p:nvPicPr>
        <p:blipFill>
          <a:blip r:embed="rId4">
            <a:alphaModFix/>
          </a:blip>
          <a:stretch>
            <a:fillRect/>
          </a:stretch>
        </p:blipFill>
        <p:spPr>
          <a:xfrm>
            <a:off x="311698" y="445023"/>
            <a:ext cx="575863" cy="572700"/>
          </a:xfrm>
          <a:prstGeom prst="rect">
            <a:avLst/>
          </a:prstGeom>
          <a:noFill/>
          <a:ln>
            <a:noFill/>
          </a:ln>
        </p:spPr>
      </p:pic>
      <p:pic>
        <p:nvPicPr>
          <p:cNvPr id="779" name="Google Shape;779;p116"/>
          <p:cNvPicPr preferRelativeResize="0"/>
          <p:nvPr/>
        </p:nvPicPr>
        <p:blipFill>
          <a:blip r:embed="rId5">
            <a:alphaModFix/>
          </a:blip>
          <a:stretch>
            <a:fillRect/>
          </a:stretch>
        </p:blipFill>
        <p:spPr>
          <a:xfrm>
            <a:off x="228600" y="1149400"/>
            <a:ext cx="6595548" cy="3191501"/>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graphql-import</a:t>
            </a:r>
            <a:endParaRPr/>
          </a:p>
        </p:txBody>
      </p:sp>
      <p:sp>
        <p:nvSpPr>
          <p:cNvPr id="785" name="Google Shape;785;p11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en" sz="2400"/>
              <a:t>Follows Schema Definition Language</a:t>
            </a:r>
            <a:endParaRPr sz="2400"/>
          </a:p>
          <a:p>
            <a:pPr indent="-381000" lvl="0" marL="457200" rtl="0" algn="l">
              <a:lnSpc>
                <a:spcPct val="150000"/>
              </a:lnSpc>
              <a:spcBef>
                <a:spcPts val="0"/>
              </a:spcBef>
              <a:spcAft>
                <a:spcPts val="0"/>
              </a:spcAft>
              <a:buSzPts val="2400"/>
              <a:buChar char="●"/>
            </a:pPr>
            <a:r>
              <a:rPr lang="en" sz="2400"/>
              <a:t>Allows Modular Type Definitions</a:t>
            </a:r>
            <a:endParaRPr sz="2400"/>
          </a:p>
          <a:p>
            <a:pPr indent="-381000" lvl="0" marL="457200" rtl="0" algn="l">
              <a:lnSpc>
                <a:spcPct val="150000"/>
              </a:lnSpc>
              <a:spcBef>
                <a:spcPts val="0"/>
              </a:spcBef>
              <a:spcAft>
                <a:spcPts val="0"/>
              </a:spcAft>
              <a:buSzPts val="2400"/>
              <a:buChar char="●"/>
            </a:pPr>
            <a:r>
              <a:rPr lang="en" sz="2400"/>
              <a:t>Allows recursive imports</a:t>
            </a:r>
            <a:endParaRPr sz="2400"/>
          </a:p>
          <a:p>
            <a:pPr indent="-381000" lvl="0" marL="457200" rtl="0" algn="l">
              <a:lnSpc>
                <a:spcPct val="150000"/>
              </a:lnSpc>
              <a:spcBef>
                <a:spcPts val="0"/>
              </a:spcBef>
              <a:spcAft>
                <a:spcPts val="0"/>
              </a:spcAft>
              <a:buSzPts val="2400"/>
              <a:buChar char="●"/>
            </a:pPr>
            <a:r>
              <a:rPr lang="en" sz="2400"/>
              <a:t>Allows cyclic dependencies</a:t>
            </a:r>
            <a:endParaRPr sz="24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Modular type definitions</a:t>
            </a:r>
            <a:endParaRPr/>
          </a:p>
        </p:txBody>
      </p:sp>
      <p:sp>
        <p:nvSpPr>
          <p:cNvPr id="791" name="Google Shape;791;p118"/>
          <p:cNvSpPr txBox="1"/>
          <p:nvPr>
            <p:ph idx="1" type="body"/>
          </p:nvPr>
        </p:nvSpPr>
        <p:spPr>
          <a:xfrm>
            <a:off x="1530900" y="1152475"/>
            <a:ext cx="4256400" cy="34164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root.graphql</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a:t>
            </a:r>
            <a:r>
              <a:rPr lang="en" sz="1400">
                <a:solidFill>
                  <a:srgbClr val="AA0D91"/>
                </a:solidFill>
                <a:latin typeface="Roboto Mono"/>
                <a:ea typeface="Roboto Mono"/>
                <a:cs typeface="Roboto Mono"/>
                <a:sym typeface="Roboto Mono"/>
              </a:rPr>
              <a:t>import</a:t>
            </a:r>
            <a:r>
              <a:rPr lang="en" sz="1400">
                <a:solidFill>
                  <a:srgbClr val="000000"/>
                </a:solidFill>
                <a:highlight>
                  <a:srgbClr val="FFFFFF"/>
                </a:highlight>
                <a:latin typeface="Roboto Mono"/>
                <a:ea typeface="Roboto Mono"/>
                <a:cs typeface="Roboto Mono"/>
                <a:sym typeface="Roboto Mono"/>
              </a:rPr>
              <a:t> Todo from 'todo.graphql'</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AA0D91"/>
                </a:solidFill>
                <a:latin typeface="Roboto Mono"/>
                <a:ea typeface="Roboto Mono"/>
                <a:cs typeface="Roboto Mono"/>
                <a:sym typeface="Roboto Mono"/>
              </a:rPr>
              <a:t>type</a:t>
            </a:r>
            <a:r>
              <a:rPr lang="en" sz="1400">
                <a:solidFill>
                  <a:srgbClr val="000000"/>
                </a:solidFill>
                <a:highlight>
                  <a:srgbClr val="FFFFFF"/>
                </a:highlight>
                <a:latin typeface="Roboto Mono"/>
                <a:ea typeface="Roboto Mono"/>
                <a:cs typeface="Roboto Mono"/>
                <a:sym typeface="Roboto Mono"/>
              </a:rPr>
              <a:t> </a:t>
            </a:r>
            <a:r>
              <a:rPr lang="en" sz="1400">
                <a:solidFill>
                  <a:srgbClr val="5C2699"/>
                </a:solidFill>
                <a:latin typeface="Roboto Mono"/>
                <a:ea typeface="Roboto Mono"/>
                <a:cs typeface="Roboto Mono"/>
                <a:sym typeface="Roboto Mono"/>
              </a:rPr>
              <a:t>MyTodo</a:t>
            </a:r>
            <a:r>
              <a:rPr lang="en" sz="1400">
                <a:solidFill>
                  <a:srgbClr val="000000"/>
                </a:solidFill>
                <a:highlight>
                  <a:srgbClr val="FFFFFF"/>
                </a:highlight>
                <a:latin typeface="Roboto Mono"/>
                <a:ea typeface="Roboto Mono"/>
                <a:cs typeface="Roboto Mono"/>
                <a:sym typeface="Roboto Mono"/>
              </a:rPr>
              <a:t> {</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user: </a:t>
            </a:r>
            <a:r>
              <a:rPr lang="en" sz="1400">
                <a:solidFill>
                  <a:srgbClr val="5C2699"/>
                </a:solidFill>
                <a:latin typeface="Roboto Mono"/>
                <a:ea typeface="Roboto Mono"/>
                <a:cs typeface="Roboto Mono"/>
                <a:sym typeface="Roboto Mono"/>
              </a:rPr>
              <a:t>String</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todos: [</a:t>
            </a:r>
            <a:r>
              <a:rPr lang="en" sz="1400">
                <a:solidFill>
                  <a:srgbClr val="5C2699"/>
                </a:solidFill>
                <a:latin typeface="Roboto Mono"/>
                <a:ea typeface="Roboto Mono"/>
                <a:cs typeface="Roboto Mono"/>
                <a:sym typeface="Roboto Mono"/>
              </a:rPr>
              <a:t>Todo</a:t>
            </a:r>
            <a:r>
              <a:rPr lang="en" sz="1400">
                <a:solidFill>
                  <a:srgbClr val="000000"/>
                </a:solidFill>
                <a:highlight>
                  <a:srgbClr val="FFFFFF"/>
                </a:highlight>
                <a:latin typeface="Roboto Mono"/>
                <a:ea typeface="Roboto Mono"/>
                <a:cs typeface="Roboto Mono"/>
                <a:sym typeface="Roboto Mono"/>
              </a:rPr>
              <a:t>]</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todo.graphql</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AA0D91"/>
                </a:solidFill>
                <a:latin typeface="Roboto Mono"/>
                <a:ea typeface="Roboto Mono"/>
                <a:cs typeface="Roboto Mono"/>
                <a:sym typeface="Roboto Mono"/>
              </a:rPr>
              <a:t>type</a:t>
            </a:r>
            <a:r>
              <a:rPr lang="en" sz="1400">
                <a:solidFill>
                  <a:srgbClr val="000000"/>
                </a:solidFill>
                <a:highlight>
                  <a:srgbClr val="FFFFFF"/>
                </a:highlight>
                <a:latin typeface="Roboto Mono"/>
                <a:ea typeface="Roboto Mono"/>
                <a:cs typeface="Roboto Mono"/>
                <a:sym typeface="Roboto Mono"/>
              </a:rPr>
              <a:t> </a:t>
            </a:r>
            <a:r>
              <a:rPr lang="en" sz="1400">
                <a:solidFill>
                  <a:srgbClr val="5C2699"/>
                </a:solidFill>
                <a:latin typeface="Roboto Mono"/>
                <a:ea typeface="Roboto Mono"/>
                <a:cs typeface="Roboto Mono"/>
                <a:sym typeface="Roboto Mono"/>
              </a:rPr>
              <a:t>Todo</a:t>
            </a:r>
            <a:r>
              <a:rPr lang="en" sz="1400">
                <a:solidFill>
                  <a:srgbClr val="000000"/>
                </a:solidFill>
                <a:highlight>
                  <a:srgbClr val="FFFFFF"/>
                </a:highlight>
                <a:latin typeface="Roboto Mono"/>
                <a:ea typeface="Roboto Mono"/>
                <a:cs typeface="Roboto Mono"/>
                <a:sym typeface="Roboto Mono"/>
              </a:rPr>
              <a:t> {</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id: </a:t>
            </a:r>
            <a:r>
              <a:rPr lang="en" sz="1400">
                <a:solidFill>
                  <a:srgbClr val="5C2699"/>
                </a:solidFill>
                <a:latin typeface="Roboto Mono"/>
                <a:ea typeface="Roboto Mono"/>
                <a:cs typeface="Roboto Mono"/>
                <a:sym typeface="Roboto Mono"/>
              </a:rPr>
              <a:t>ID</a:t>
            </a:r>
            <a:r>
              <a:rPr lang="en" sz="1400">
                <a:solidFill>
                  <a:srgbClr val="000000"/>
                </a:solidFill>
                <a:highlight>
                  <a:srgbClr val="FFFFFF"/>
                </a:highlight>
                <a:latin typeface="Roboto Mono"/>
                <a:ea typeface="Roboto Mono"/>
                <a:cs typeface="Roboto Mono"/>
                <a:sym typeface="Roboto Mono"/>
              </a:rPr>
              <a:t>!</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text: </a:t>
            </a:r>
            <a:r>
              <a:rPr lang="en" sz="1400">
                <a:solidFill>
                  <a:srgbClr val="5C2699"/>
                </a:solidFill>
                <a:latin typeface="Roboto Mono"/>
                <a:ea typeface="Roboto Mono"/>
                <a:cs typeface="Roboto Mono"/>
                <a:sym typeface="Roboto Mono"/>
              </a:rPr>
              <a:t>String</a:t>
            </a:r>
            <a:r>
              <a:rPr lang="en" sz="1400">
                <a:solidFill>
                  <a:srgbClr val="000000"/>
                </a:solidFill>
                <a:highlight>
                  <a:srgbClr val="FFFFFF"/>
                </a:highlight>
                <a:latin typeface="Roboto Mono"/>
                <a:ea typeface="Roboto Mono"/>
                <a:cs typeface="Roboto Mono"/>
                <a:sym typeface="Roboto Mono"/>
              </a:rPr>
              <a:t>!</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complete: </a:t>
            </a:r>
            <a:r>
              <a:rPr lang="en" sz="1400">
                <a:solidFill>
                  <a:srgbClr val="5C2699"/>
                </a:solidFill>
                <a:latin typeface="Roboto Mono"/>
                <a:ea typeface="Roboto Mono"/>
                <a:cs typeface="Roboto Mono"/>
                <a:sym typeface="Roboto Mono"/>
              </a:rPr>
              <a:t>Boolean</a:t>
            </a:r>
            <a:r>
              <a:rPr lang="en" sz="1400">
                <a:solidFill>
                  <a:srgbClr val="000000"/>
                </a:solidFill>
                <a:highlight>
                  <a:srgbClr val="FFFFFF"/>
                </a:highlight>
                <a:latin typeface="Roboto Mono"/>
                <a:ea typeface="Roboto Mono"/>
                <a:cs typeface="Roboto Mono"/>
                <a:sym typeface="Roboto Mono"/>
              </a:rPr>
              <a:t>!</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a:t>
            </a:r>
            <a:endParaRPr sz="1400">
              <a:latin typeface="Roboto Mono"/>
              <a:ea typeface="Roboto Mono"/>
              <a:cs typeface="Roboto Mono"/>
              <a:sym typeface="Roboto Mon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importSchema(file)</a:t>
            </a:r>
            <a:endParaRPr/>
          </a:p>
        </p:txBody>
      </p:sp>
      <p:sp>
        <p:nvSpPr>
          <p:cNvPr id="797" name="Google Shape;797;p119"/>
          <p:cNvSpPr txBox="1"/>
          <p:nvPr>
            <p:ph idx="1" type="body"/>
          </p:nvPr>
        </p:nvSpPr>
        <p:spPr>
          <a:xfrm>
            <a:off x="1073700" y="1152475"/>
            <a:ext cx="4690200" cy="34164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C00CF"/>
                </a:solidFill>
                <a:latin typeface="Roboto Mono"/>
                <a:ea typeface="Roboto Mono"/>
                <a:cs typeface="Roboto Mono"/>
                <a:sym typeface="Roboto Mono"/>
              </a:rPr>
              <a:t>console</a:t>
            </a:r>
            <a:r>
              <a:rPr lang="en" sz="1400">
                <a:solidFill>
                  <a:srgbClr val="000000"/>
                </a:solidFill>
                <a:highlight>
                  <a:srgbClr val="FFFFFF"/>
                </a:highlight>
                <a:latin typeface="Roboto Mono"/>
                <a:ea typeface="Roboto Mono"/>
                <a:cs typeface="Roboto Mono"/>
                <a:sym typeface="Roboto Mono"/>
              </a:rPr>
              <a:t>.log(importSchema('root.graphql'))</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output</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AA0D91"/>
                </a:solidFill>
                <a:latin typeface="Roboto Mono"/>
                <a:ea typeface="Roboto Mono"/>
                <a:cs typeface="Roboto Mono"/>
                <a:sym typeface="Roboto Mono"/>
              </a:rPr>
              <a:t>type</a:t>
            </a:r>
            <a:r>
              <a:rPr lang="en" sz="1400">
                <a:solidFill>
                  <a:srgbClr val="000000"/>
                </a:solidFill>
                <a:highlight>
                  <a:srgbClr val="FFFFFF"/>
                </a:highlight>
                <a:latin typeface="Roboto Mono"/>
                <a:ea typeface="Roboto Mono"/>
                <a:cs typeface="Roboto Mono"/>
                <a:sym typeface="Roboto Mono"/>
              </a:rPr>
              <a:t> </a:t>
            </a:r>
            <a:r>
              <a:rPr lang="en" sz="1400">
                <a:solidFill>
                  <a:srgbClr val="5C2699"/>
                </a:solidFill>
                <a:latin typeface="Roboto Mono"/>
                <a:ea typeface="Roboto Mono"/>
                <a:cs typeface="Roboto Mono"/>
                <a:sym typeface="Roboto Mono"/>
              </a:rPr>
              <a:t>MyTodo</a:t>
            </a:r>
            <a:r>
              <a:rPr lang="en" sz="1400">
                <a:solidFill>
                  <a:srgbClr val="000000"/>
                </a:solidFill>
                <a:highlight>
                  <a:srgbClr val="FFFFFF"/>
                </a:highlight>
                <a:latin typeface="Roboto Mono"/>
                <a:ea typeface="Roboto Mono"/>
                <a:cs typeface="Roboto Mono"/>
                <a:sym typeface="Roboto Mono"/>
              </a:rPr>
              <a:t> {</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user: </a:t>
            </a:r>
            <a:r>
              <a:rPr lang="en" sz="1400">
                <a:solidFill>
                  <a:srgbClr val="5C2699"/>
                </a:solidFill>
                <a:latin typeface="Roboto Mono"/>
                <a:ea typeface="Roboto Mono"/>
                <a:cs typeface="Roboto Mono"/>
                <a:sym typeface="Roboto Mono"/>
              </a:rPr>
              <a:t>String</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todos: [</a:t>
            </a:r>
            <a:r>
              <a:rPr lang="en" sz="1400">
                <a:solidFill>
                  <a:srgbClr val="5C2699"/>
                </a:solidFill>
                <a:latin typeface="Roboto Mono"/>
                <a:ea typeface="Roboto Mono"/>
                <a:cs typeface="Roboto Mono"/>
                <a:sym typeface="Roboto Mono"/>
              </a:rPr>
              <a:t>Todo</a:t>
            </a:r>
            <a:r>
              <a:rPr lang="en" sz="1400">
                <a:solidFill>
                  <a:srgbClr val="000000"/>
                </a:solidFill>
                <a:highlight>
                  <a:srgbClr val="FFFFFF"/>
                </a:highlight>
                <a:latin typeface="Roboto Mono"/>
                <a:ea typeface="Roboto Mono"/>
                <a:cs typeface="Roboto Mono"/>
                <a:sym typeface="Roboto Mono"/>
              </a:rPr>
              <a:t>]</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AA0D91"/>
                </a:solidFill>
                <a:latin typeface="Roboto Mono"/>
                <a:ea typeface="Roboto Mono"/>
                <a:cs typeface="Roboto Mono"/>
                <a:sym typeface="Roboto Mono"/>
              </a:rPr>
              <a:t>type</a:t>
            </a:r>
            <a:r>
              <a:rPr lang="en" sz="1400">
                <a:solidFill>
                  <a:srgbClr val="000000"/>
                </a:solidFill>
                <a:highlight>
                  <a:srgbClr val="FFFFFF"/>
                </a:highlight>
                <a:latin typeface="Roboto Mono"/>
                <a:ea typeface="Roboto Mono"/>
                <a:cs typeface="Roboto Mono"/>
                <a:sym typeface="Roboto Mono"/>
              </a:rPr>
              <a:t> </a:t>
            </a:r>
            <a:r>
              <a:rPr lang="en" sz="1400">
                <a:solidFill>
                  <a:srgbClr val="5C2699"/>
                </a:solidFill>
                <a:latin typeface="Roboto Mono"/>
                <a:ea typeface="Roboto Mono"/>
                <a:cs typeface="Roboto Mono"/>
                <a:sym typeface="Roboto Mono"/>
              </a:rPr>
              <a:t>Todo</a:t>
            </a:r>
            <a:r>
              <a:rPr lang="en" sz="1400">
                <a:solidFill>
                  <a:srgbClr val="000000"/>
                </a:solidFill>
                <a:highlight>
                  <a:srgbClr val="FFFFFF"/>
                </a:highlight>
                <a:latin typeface="Roboto Mono"/>
                <a:ea typeface="Roboto Mono"/>
                <a:cs typeface="Roboto Mono"/>
                <a:sym typeface="Roboto Mono"/>
              </a:rPr>
              <a:t> {</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id: </a:t>
            </a:r>
            <a:r>
              <a:rPr lang="en" sz="1400">
                <a:solidFill>
                  <a:srgbClr val="5C2699"/>
                </a:solidFill>
                <a:latin typeface="Roboto Mono"/>
                <a:ea typeface="Roboto Mono"/>
                <a:cs typeface="Roboto Mono"/>
                <a:sym typeface="Roboto Mono"/>
              </a:rPr>
              <a:t>ID</a:t>
            </a:r>
            <a:r>
              <a:rPr lang="en" sz="1400">
                <a:solidFill>
                  <a:srgbClr val="000000"/>
                </a:solidFill>
                <a:highlight>
                  <a:srgbClr val="FFFFFF"/>
                </a:highlight>
                <a:latin typeface="Roboto Mono"/>
                <a:ea typeface="Roboto Mono"/>
                <a:cs typeface="Roboto Mono"/>
                <a:sym typeface="Roboto Mono"/>
              </a:rPr>
              <a:t>!</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text: </a:t>
            </a:r>
            <a:r>
              <a:rPr lang="en" sz="1400">
                <a:solidFill>
                  <a:srgbClr val="5C2699"/>
                </a:solidFill>
                <a:latin typeface="Roboto Mono"/>
                <a:ea typeface="Roboto Mono"/>
                <a:cs typeface="Roboto Mono"/>
                <a:sym typeface="Roboto Mono"/>
              </a:rPr>
              <a:t>String</a:t>
            </a:r>
            <a:r>
              <a:rPr lang="en" sz="1400">
                <a:solidFill>
                  <a:srgbClr val="000000"/>
                </a:solidFill>
                <a:highlight>
                  <a:srgbClr val="FFFFFF"/>
                </a:highlight>
                <a:latin typeface="Roboto Mono"/>
                <a:ea typeface="Roboto Mono"/>
                <a:cs typeface="Roboto Mono"/>
                <a:sym typeface="Roboto Mono"/>
              </a:rPr>
              <a:t>!</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complete: </a:t>
            </a:r>
            <a:r>
              <a:rPr lang="en" sz="1400">
                <a:solidFill>
                  <a:srgbClr val="5C2699"/>
                </a:solidFill>
                <a:latin typeface="Roboto Mono"/>
                <a:ea typeface="Roboto Mono"/>
                <a:cs typeface="Roboto Mono"/>
                <a:sym typeface="Roboto Mono"/>
              </a:rPr>
              <a:t>Boolean</a:t>
            </a:r>
            <a:r>
              <a:rPr lang="en" sz="1400">
                <a:solidFill>
                  <a:srgbClr val="000000"/>
                </a:solidFill>
                <a:highlight>
                  <a:srgbClr val="FFFFFF"/>
                </a:highlight>
                <a:latin typeface="Roboto Mono"/>
                <a:ea typeface="Roboto Mono"/>
                <a:cs typeface="Roboto Mono"/>
                <a:sym typeface="Roboto Mono"/>
              </a:rPr>
              <a:t>!</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a:t>
            </a:r>
            <a:endParaRPr sz="1400">
              <a:latin typeface="Roboto Mono"/>
              <a:ea typeface="Roboto Mono"/>
              <a:cs typeface="Roboto Mono"/>
              <a:sym typeface="Roboto Mono"/>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120"/>
          <p:cNvSpPr txBox="1"/>
          <p:nvPr>
            <p:ph type="title"/>
          </p:nvPr>
        </p:nvSpPr>
        <p:spPr>
          <a:xfrm>
            <a:off x="887550" y="445025"/>
            <a:ext cx="794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apollographql/apollo-tracing</a:t>
            </a:r>
            <a:endParaRPr/>
          </a:p>
        </p:txBody>
      </p:sp>
      <p:sp>
        <p:nvSpPr>
          <p:cNvPr id="803" name="Google Shape;803;p1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04" name="Google Shape;804;p120"/>
          <p:cNvPicPr preferRelativeResize="0"/>
          <p:nvPr/>
        </p:nvPicPr>
        <p:blipFill>
          <a:blip r:embed="rId4">
            <a:alphaModFix/>
          </a:blip>
          <a:stretch>
            <a:fillRect/>
          </a:stretch>
        </p:blipFill>
        <p:spPr>
          <a:xfrm>
            <a:off x="311698" y="445023"/>
            <a:ext cx="575863" cy="572700"/>
          </a:xfrm>
          <a:prstGeom prst="rect">
            <a:avLst/>
          </a:prstGeom>
          <a:noFill/>
          <a:ln>
            <a:noFill/>
          </a:ln>
        </p:spPr>
      </p:pic>
      <p:pic>
        <p:nvPicPr>
          <p:cNvPr id="805" name="Google Shape;805;p120"/>
          <p:cNvPicPr preferRelativeResize="0"/>
          <p:nvPr/>
        </p:nvPicPr>
        <p:blipFill>
          <a:blip r:embed="rId5">
            <a:alphaModFix/>
          </a:blip>
          <a:stretch>
            <a:fillRect/>
          </a:stretch>
        </p:blipFill>
        <p:spPr>
          <a:xfrm>
            <a:off x="417605" y="1152475"/>
            <a:ext cx="7092168" cy="322399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apollo-tracing</a:t>
            </a:r>
            <a:endParaRPr/>
          </a:p>
        </p:txBody>
      </p:sp>
      <p:sp>
        <p:nvSpPr>
          <p:cNvPr id="811" name="Google Shape;811;p12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81000" lvl="0" marL="457200" marR="0" rtl="0" algn="l">
              <a:lnSpc>
                <a:spcPct val="150000"/>
              </a:lnSpc>
              <a:spcBef>
                <a:spcPts val="0"/>
              </a:spcBef>
              <a:spcAft>
                <a:spcPts val="0"/>
              </a:spcAft>
              <a:buSzPts val="2400"/>
              <a:buChar char="●"/>
            </a:pPr>
            <a:r>
              <a:rPr lang="en" sz="2400"/>
              <a:t>Allows performance tracing</a:t>
            </a:r>
            <a:endParaRPr sz="2400"/>
          </a:p>
          <a:p>
            <a:pPr indent="-381000" lvl="0" marL="457200" marR="0" rtl="0" algn="l">
              <a:lnSpc>
                <a:spcPct val="150000"/>
              </a:lnSpc>
              <a:spcBef>
                <a:spcPts val="0"/>
              </a:spcBef>
              <a:spcAft>
                <a:spcPts val="0"/>
              </a:spcAft>
              <a:buSzPts val="2400"/>
              <a:buChar char="●"/>
            </a:pPr>
            <a:r>
              <a:rPr lang="en" sz="2400"/>
              <a:t>Returns traces in Response</a:t>
            </a:r>
            <a:endParaRPr sz="2400"/>
          </a:p>
          <a:p>
            <a:pPr indent="-381000" lvl="0" marL="457200" marR="0" rtl="0" algn="l">
              <a:lnSpc>
                <a:spcPct val="150000"/>
              </a:lnSpc>
              <a:spcBef>
                <a:spcPts val="0"/>
              </a:spcBef>
              <a:spcAft>
                <a:spcPts val="0"/>
              </a:spcAft>
              <a:buSzPts val="2400"/>
              <a:buChar char="●"/>
            </a:pPr>
            <a:r>
              <a:rPr lang="en" sz="2400"/>
              <a:t>Requires GraphQL Server setup</a:t>
            </a:r>
            <a:endParaRPr sz="2400"/>
          </a:p>
          <a:p>
            <a:pPr indent="-381000" lvl="0" marL="457200" marR="0" rtl="0" algn="l">
              <a:lnSpc>
                <a:spcPct val="150000"/>
              </a:lnSpc>
              <a:spcBef>
                <a:spcPts val="0"/>
              </a:spcBef>
              <a:spcAft>
                <a:spcPts val="0"/>
              </a:spcAft>
              <a:buSzPts val="2400"/>
              <a:buChar char="●"/>
            </a:pPr>
            <a:r>
              <a:rPr lang="en" sz="2400"/>
              <a:t>Supported by GraphQL Playground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GraphQL Timeline</a:t>
            </a:r>
            <a:endParaRPr/>
          </a:p>
        </p:txBody>
      </p:sp>
      <p:sp>
        <p:nvSpPr>
          <p:cNvPr id="137" name="Google Shape;137;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2012 - GraphQL created at Facebook</a:t>
            </a:r>
            <a:endParaRPr/>
          </a:p>
          <a:p>
            <a:pPr indent="-342900" lvl="0" marL="457200" rtl="0" algn="l">
              <a:lnSpc>
                <a:spcPct val="150000"/>
              </a:lnSpc>
              <a:spcBef>
                <a:spcPts val="0"/>
              </a:spcBef>
              <a:spcAft>
                <a:spcPts val="0"/>
              </a:spcAft>
              <a:buSzPts val="1800"/>
              <a:buChar char="●"/>
            </a:pPr>
            <a:r>
              <a:rPr lang="en"/>
              <a:t>2013 - React is released</a:t>
            </a:r>
            <a:endParaRPr/>
          </a:p>
          <a:p>
            <a:pPr indent="-342900" lvl="0" marL="457200" rtl="0" algn="l">
              <a:lnSpc>
                <a:spcPct val="150000"/>
              </a:lnSpc>
              <a:spcBef>
                <a:spcPts val="0"/>
              </a:spcBef>
              <a:spcAft>
                <a:spcPts val="0"/>
              </a:spcAft>
              <a:buSzPts val="1800"/>
              <a:buChar char="●"/>
            </a:pPr>
            <a:r>
              <a:rPr lang="en"/>
              <a:t>2014 - React Native is released</a:t>
            </a:r>
            <a:endParaRPr/>
          </a:p>
          <a:p>
            <a:pPr indent="-342900" lvl="0" marL="457200" rtl="0" algn="l">
              <a:lnSpc>
                <a:spcPct val="150000"/>
              </a:lnSpc>
              <a:spcBef>
                <a:spcPts val="0"/>
              </a:spcBef>
              <a:spcAft>
                <a:spcPts val="0"/>
              </a:spcAft>
              <a:buSzPts val="1800"/>
              <a:buChar char="●"/>
            </a:pPr>
            <a:r>
              <a:rPr lang="en"/>
              <a:t>2015 - GraphQL is open sourced</a:t>
            </a:r>
            <a:endParaRPr/>
          </a:p>
          <a:p>
            <a:pPr indent="-342900" lvl="0" marL="457200" rtl="0" algn="l">
              <a:lnSpc>
                <a:spcPct val="150000"/>
              </a:lnSpc>
              <a:spcBef>
                <a:spcPts val="0"/>
              </a:spcBef>
              <a:spcAft>
                <a:spcPts val="0"/>
              </a:spcAft>
              <a:buSzPts val="1800"/>
              <a:buChar char="●"/>
            </a:pPr>
            <a:r>
              <a:rPr lang="en"/>
              <a:t>         - Relay Classic is open sourced</a:t>
            </a:r>
            <a:endParaRPr/>
          </a:p>
          <a:p>
            <a:pPr indent="-342900" lvl="0" marL="457200" rtl="0" algn="l">
              <a:lnSpc>
                <a:spcPct val="150000"/>
              </a:lnSpc>
              <a:spcBef>
                <a:spcPts val="0"/>
              </a:spcBef>
              <a:spcAft>
                <a:spcPts val="0"/>
              </a:spcAft>
              <a:buSzPts val="1800"/>
              <a:buChar char="●"/>
            </a:pPr>
            <a:r>
              <a:rPr lang="en"/>
              <a:t>2016 - GitHub announces GraphQL API</a:t>
            </a:r>
            <a:endParaRPr/>
          </a:p>
          <a:p>
            <a:pPr indent="-342900" lvl="0" marL="457200" rtl="0" algn="l">
              <a:lnSpc>
                <a:spcPct val="150000"/>
              </a:lnSpc>
              <a:spcBef>
                <a:spcPts val="0"/>
              </a:spcBef>
              <a:spcAft>
                <a:spcPts val="0"/>
              </a:spcAft>
              <a:buSzPts val="1800"/>
              <a:buChar char="●"/>
            </a:pPr>
            <a:r>
              <a:rPr lang="en"/>
              <a:t>         - New GraphQL website </a:t>
            </a:r>
            <a:r>
              <a:rPr lang="en" u="sng">
                <a:solidFill>
                  <a:schemeClr val="hlink"/>
                </a:solidFill>
                <a:hlinkClick r:id="rId3"/>
              </a:rPr>
              <a:t>graphql.org</a:t>
            </a:r>
            <a:endParaRPr/>
          </a:p>
          <a:p>
            <a:pPr indent="-342900" lvl="0" marL="457200" rtl="0" algn="l">
              <a:lnSpc>
                <a:spcPct val="150000"/>
              </a:lnSpc>
              <a:spcBef>
                <a:spcPts val="0"/>
              </a:spcBef>
              <a:spcAft>
                <a:spcPts val="0"/>
              </a:spcAft>
              <a:buSzPts val="1800"/>
              <a:buChar char="●"/>
            </a:pPr>
            <a:r>
              <a:rPr lang="en"/>
              <a:t>         - First GraphQL Summit</a:t>
            </a:r>
            <a:endParaRPr/>
          </a:p>
          <a:p>
            <a:pPr indent="0" lvl="0" marL="457200" rtl="0" algn="l">
              <a:spcBef>
                <a:spcPts val="1600"/>
              </a:spcBef>
              <a:spcAft>
                <a:spcPts val="160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apollo-tracing Format</a:t>
            </a:r>
            <a:endParaRPr/>
          </a:p>
        </p:txBody>
      </p:sp>
      <p:sp>
        <p:nvSpPr>
          <p:cNvPr id="817" name="Google Shape;817;p122"/>
          <p:cNvSpPr txBox="1"/>
          <p:nvPr>
            <p:ph idx="1" type="body"/>
          </p:nvPr>
        </p:nvSpPr>
        <p:spPr>
          <a:xfrm>
            <a:off x="221450" y="1017725"/>
            <a:ext cx="6236400" cy="34164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C41A16"/>
                </a:solidFill>
                <a:latin typeface="Roboto Mono"/>
                <a:ea typeface="Roboto Mono"/>
                <a:cs typeface="Roboto Mono"/>
                <a:sym typeface="Roboto Mono"/>
              </a:rPr>
              <a:t>"data"</a:t>
            </a:r>
            <a:r>
              <a:rPr lang="en" sz="1200">
                <a:solidFill>
                  <a:srgbClr val="000000"/>
                </a:solidFill>
                <a:highlight>
                  <a:srgbClr val="FFFFFF"/>
                </a:highlight>
                <a:latin typeface="Roboto Mono"/>
                <a:ea typeface="Roboto Mono"/>
                <a:cs typeface="Roboto Mono"/>
                <a:sym typeface="Roboto Mono"/>
              </a:rPr>
              <a:t>: </a:t>
            </a:r>
            <a:r>
              <a:rPr lang="en" sz="1200">
                <a:solidFill>
                  <a:srgbClr val="1C00CF"/>
                </a:solidFill>
                <a:latin typeface="Roboto Mono"/>
                <a:ea typeface="Roboto Mono"/>
                <a:cs typeface="Roboto Mono"/>
                <a:sym typeface="Roboto Mono"/>
              </a:rPr>
              <a:t>&lt;&gt;</a:t>
            </a:r>
            <a:r>
              <a:rPr lang="en" sz="1200">
                <a:solidFill>
                  <a:srgbClr val="000000"/>
                </a:solidFill>
                <a:latin typeface="Roboto Mono"/>
                <a:ea typeface="Roboto Mono"/>
                <a:cs typeface="Roboto Mono"/>
                <a:sym typeface="Roboto Mono"/>
              </a:rPr>
              <a:t>, "errors": </a:t>
            </a:r>
            <a:r>
              <a:rPr lang="en" sz="1200">
                <a:solidFill>
                  <a:srgbClr val="1C00CF"/>
                </a:solidFill>
                <a:latin typeface="Roboto Mono"/>
                <a:ea typeface="Roboto Mono"/>
                <a:cs typeface="Roboto Mono"/>
                <a:sym typeface="Roboto Mono"/>
              </a:rPr>
              <a:t>&lt;&gt;</a:t>
            </a:r>
            <a:r>
              <a:rPr lang="en" sz="1200">
                <a:solidFill>
                  <a:srgbClr val="000000"/>
                </a:solidFill>
                <a:latin typeface="Roboto Mono"/>
                <a:ea typeface="Roboto Mono"/>
                <a:cs typeface="Roboto Mono"/>
                <a:sym typeface="Roboto Mono"/>
              </a:rPr>
              <a:t>,</a:t>
            </a:r>
            <a:endParaRPr sz="12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latin typeface="Roboto Mono"/>
                <a:ea typeface="Roboto Mono"/>
                <a:cs typeface="Roboto Mono"/>
                <a:sym typeface="Roboto Mono"/>
              </a:rPr>
              <a:t>  "extensions": {</a:t>
            </a:r>
            <a:endParaRPr sz="12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latin typeface="Roboto Mono"/>
                <a:ea typeface="Roboto Mono"/>
                <a:cs typeface="Roboto Mono"/>
                <a:sym typeface="Roboto Mono"/>
              </a:rPr>
              <a:t>    "tracing": {</a:t>
            </a:r>
            <a:endParaRPr sz="12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latin typeface="Roboto Mono"/>
                <a:ea typeface="Roboto Mono"/>
                <a:cs typeface="Roboto Mono"/>
                <a:sym typeface="Roboto Mono"/>
              </a:rPr>
              <a:t>      "version": 1, "startTime": </a:t>
            </a:r>
            <a:r>
              <a:rPr lang="en" sz="1200">
                <a:solidFill>
                  <a:srgbClr val="1C00CF"/>
                </a:solidFill>
                <a:latin typeface="Roboto Mono"/>
                <a:ea typeface="Roboto Mono"/>
                <a:cs typeface="Roboto Mono"/>
                <a:sym typeface="Roboto Mono"/>
              </a:rPr>
              <a:t>&lt;&gt;</a:t>
            </a:r>
            <a:r>
              <a:rPr lang="en" sz="1200">
                <a:solidFill>
                  <a:srgbClr val="000000"/>
                </a:solidFill>
                <a:latin typeface="Roboto Mono"/>
                <a:ea typeface="Roboto Mono"/>
                <a:cs typeface="Roboto Mono"/>
                <a:sym typeface="Roboto Mono"/>
              </a:rPr>
              <a:t>, "endTime": </a:t>
            </a:r>
            <a:r>
              <a:rPr lang="en" sz="1200">
                <a:solidFill>
                  <a:srgbClr val="1C00CF"/>
                </a:solidFill>
                <a:latin typeface="Roboto Mono"/>
                <a:ea typeface="Roboto Mono"/>
                <a:cs typeface="Roboto Mono"/>
                <a:sym typeface="Roboto Mono"/>
              </a:rPr>
              <a:t>&lt;&gt;</a:t>
            </a:r>
            <a:r>
              <a:rPr lang="en" sz="1200">
                <a:solidFill>
                  <a:srgbClr val="000000"/>
                </a:solidFill>
                <a:latin typeface="Roboto Mono"/>
                <a:ea typeface="Roboto Mono"/>
                <a:cs typeface="Roboto Mono"/>
                <a:sym typeface="Roboto Mono"/>
              </a:rPr>
              <a:t>,"duration": </a:t>
            </a:r>
            <a:r>
              <a:rPr lang="en" sz="1200">
                <a:solidFill>
                  <a:srgbClr val="1C00CF"/>
                </a:solidFill>
                <a:latin typeface="Roboto Mono"/>
                <a:ea typeface="Roboto Mono"/>
                <a:cs typeface="Roboto Mono"/>
                <a:sym typeface="Roboto Mono"/>
              </a:rPr>
              <a:t>&lt;&gt;</a:t>
            </a:r>
            <a:r>
              <a:rPr lang="en" sz="1200">
                <a:solidFill>
                  <a:srgbClr val="000000"/>
                </a:solidFill>
                <a:latin typeface="Roboto Mono"/>
                <a:ea typeface="Roboto Mono"/>
                <a:cs typeface="Roboto Mono"/>
                <a:sym typeface="Roboto Mono"/>
              </a:rPr>
              <a:t>,</a:t>
            </a:r>
            <a:endParaRPr sz="12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latin typeface="Roboto Mono"/>
                <a:ea typeface="Roboto Mono"/>
                <a:cs typeface="Roboto Mono"/>
                <a:sym typeface="Roboto Mono"/>
              </a:rPr>
              <a:t>      "parsing": { "startOffset": </a:t>
            </a:r>
            <a:r>
              <a:rPr lang="en" sz="1200">
                <a:solidFill>
                  <a:srgbClr val="1C00CF"/>
                </a:solidFill>
                <a:latin typeface="Roboto Mono"/>
                <a:ea typeface="Roboto Mono"/>
                <a:cs typeface="Roboto Mono"/>
                <a:sym typeface="Roboto Mono"/>
              </a:rPr>
              <a:t>&lt;&gt;</a:t>
            </a:r>
            <a:r>
              <a:rPr lang="en" sz="1200">
                <a:solidFill>
                  <a:srgbClr val="000000"/>
                </a:solidFill>
                <a:latin typeface="Roboto Mono"/>
                <a:ea typeface="Roboto Mono"/>
                <a:cs typeface="Roboto Mono"/>
                <a:sym typeface="Roboto Mono"/>
              </a:rPr>
              <a:t>, "duration": </a:t>
            </a:r>
            <a:r>
              <a:rPr lang="en" sz="1200">
                <a:solidFill>
                  <a:srgbClr val="1C00CF"/>
                </a:solidFill>
                <a:latin typeface="Roboto Mono"/>
                <a:ea typeface="Roboto Mono"/>
                <a:cs typeface="Roboto Mono"/>
                <a:sym typeface="Roboto Mono"/>
              </a:rPr>
              <a:t>&lt;&gt;</a:t>
            </a:r>
            <a:r>
              <a:rPr lang="en" sz="1200">
                <a:solidFill>
                  <a:srgbClr val="000000"/>
                </a:solidFill>
                <a:latin typeface="Roboto Mono"/>
                <a:ea typeface="Roboto Mono"/>
                <a:cs typeface="Roboto Mono"/>
                <a:sym typeface="Roboto Mono"/>
              </a:rPr>
              <a:t> },</a:t>
            </a:r>
            <a:endParaRPr sz="12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latin typeface="Roboto Mono"/>
                <a:ea typeface="Roboto Mono"/>
                <a:cs typeface="Roboto Mono"/>
                <a:sym typeface="Roboto Mono"/>
              </a:rPr>
              <a:t>      "validation": { "startOffset": </a:t>
            </a:r>
            <a:r>
              <a:rPr lang="en" sz="1200">
                <a:solidFill>
                  <a:srgbClr val="1C00CF"/>
                </a:solidFill>
                <a:latin typeface="Roboto Mono"/>
                <a:ea typeface="Roboto Mono"/>
                <a:cs typeface="Roboto Mono"/>
                <a:sym typeface="Roboto Mono"/>
              </a:rPr>
              <a:t>&lt;&gt;</a:t>
            </a:r>
            <a:r>
              <a:rPr lang="en" sz="1200">
                <a:solidFill>
                  <a:srgbClr val="000000"/>
                </a:solidFill>
                <a:latin typeface="Roboto Mono"/>
                <a:ea typeface="Roboto Mono"/>
                <a:cs typeface="Roboto Mono"/>
                <a:sym typeface="Roboto Mono"/>
              </a:rPr>
              <a:t>, "duration": </a:t>
            </a:r>
            <a:r>
              <a:rPr lang="en" sz="1200">
                <a:solidFill>
                  <a:srgbClr val="1C00CF"/>
                </a:solidFill>
                <a:latin typeface="Roboto Mono"/>
                <a:ea typeface="Roboto Mono"/>
                <a:cs typeface="Roboto Mono"/>
                <a:sym typeface="Roboto Mono"/>
              </a:rPr>
              <a:t>&lt;&gt;</a:t>
            </a:r>
            <a:r>
              <a:rPr lang="en" sz="1200">
                <a:solidFill>
                  <a:srgbClr val="000000"/>
                </a:solidFill>
                <a:latin typeface="Roboto Mono"/>
                <a:ea typeface="Roboto Mono"/>
                <a:cs typeface="Roboto Mono"/>
                <a:sym typeface="Roboto Mono"/>
              </a:rPr>
              <a:t> },</a:t>
            </a:r>
            <a:endParaRPr sz="12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latin typeface="Roboto Mono"/>
                <a:ea typeface="Roboto Mono"/>
                <a:cs typeface="Roboto Mono"/>
                <a:sym typeface="Roboto Mono"/>
              </a:rPr>
              <a:t>      "execution": {</a:t>
            </a:r>
            <a:endParaRPr sz="12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latin typeface="Roboto Mono"/>
                <a:ea typeface="Roboto Mono"/>
                <a:cs typeface="Roboto Mono"/>
                <a:sym typeface="Roboto Mono"/>
              </a:rPr>
              <a:t>        "resolvers": [{</a:t>
            </a:r>
            <a:endParaRPr sz="12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latin typeface="Roboto Mono"/>
                <a:ea typeface="Roboto Mono"/>
                <a:cs typeface="Roboto Mono"/>
                <a:sym typeface="Roboto Mono"/>
              </a:rPr>
              <a:t>            "path": [</a:t>
            </a:r>
            <a:r>
              <a:rPr lang="en" sz="1200">
                <a:solidFill>
                  <a:srgbClr val="1C00CF"/>
                </a:solidFill>
                <a:latin typeface="Roboto Mono"/>
                <a:ea typeface="Roboto Mono"/>
                <a:cs typeface="Roboto Mono"/>
                <a:sym typeface="Roboto Mono"/>
              </a:rPr>
              <a:t>&lt;&gt;</a:t>
            </a:r>
            <a:r>
              <a:rPr lang="en" sz="1200">
                <a:solidFill>
                  <a:srgbClr val="000000"/>
                </a:solidFill>
                <a:latin typeface="Roboto Mono"/>
                <a:ea typeface="Roboto Mono"/>
                <a:cs typeface="Roboto Mono"/>
                <a:sym typeface="Roboto Mono"/>
              </a:rPr>
              <a:t>, ...],</a:t>
            </a:r>
            <a:endParaRPr sz="12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latin typeface="Roboto Mono"/>
                <a:ea typeface="Roboto Mono"/>
                <a:cs typeface="Roboto Mono"/>
                <a:sym typeface="Roboto Mono"/>
              </a:rPr>
              <a:t>            "parentType": </a:t>
            </a:r>
            <a:r>
              <a:rPr lang="en" sz="1200">
                <a:solidFill>
                  <a:srgbClr val="1C00CF"/>
                </a:solidFill>
                <a:latin typeface="Roboto Mono"/>
                <a:ea typeface="Roboto Mono"/>
                <a:cs typeface="Roboto Mono"/>
                <a:sym typeface="Roboto Mono"/>
              </a:rPr>
              <a:t>&lt;&gt;</a:t>
            </a:r>
            <a:r>
              <a:rPr lang="en" sz="1200">
                <a:solidFill>
                  <a:srgbClr val="000000"/>
                </a:solidFill>
                <a:latin typeface="Roboto Mono"/>
                <a:ea typeface="Roboto Mono"/>
                <a:cs typeface="Roboto Mono"/>
                <a:sym typeface="Roboto Mono"/>
              </a:rPr>
              <a:t>, "fieldName": </a:t>
            </a:r>
            <a:r>
              <a:rPr lang="en" sz="1200">
                <a:solidFill>
                  <a:srgbClr val="1C00CF"/>
                </a:solidFill>
                <a:latin typeface="Roboto Mono"/>
                <a:ea typeface="Roboto Mono"/>
                <a:cs typeface="Roboto Mono"/>
                <a:sym typeface="Roboto Mono"/>
              </a:rPr>
              <a:t>&lt;&gt;</a:t>
            </a:r>
            <a:r>
              <a:rPr lang="en" sz="1200">
                <a:solidFill>
                  <a:srgbClr val="000000"/>
                </a:solidFill>
                <a:latin typeface="Roboto Mono"/>
                <a:ea typeface="Roboto Mono"/>
                <a:cs typeface="Roboto Mono"/>
                <a:sym typeface="Roboto Mono"/>
              </a:rPr>
              <a:t>, "returnType": </a:t>
            </a:r>
            <a:r>
              <a:rPr lang="en" sz="1200">
                <a:solidFill>
                  <a:srgbClr val="1C00CF"/>
                </a:solidFill>
                <a:latin typeface="Roboto Mono"/>
                <a:ea typeface="Roboto Mono"/>
                <a:cs typeface="Roboto Mono"/>
                <a:sym typeface="Roboto Mono"/>
              </a:rPr>
              <a:t>&lt;&gt;</a:t>
            </a:r>
            <a:r>
              <a:rPr lang="en" sz="1200">
                <a:solidFill>
                  <a:srgbClr val="000000"/>
                </a:solidFill>
                <a:latin typeface="Roboto Mono"/>
                <a:ea typeface="Roboto Mono"/>
                <a:cs typeface="Roboto Mono"/>
                <a:sym typeface="Roboto Mono"/>
              </a:rPr>
              <a:t>,</a:t>
            </a:r>
            <a:endParaRPr sz="12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latin typeface="Roboto Mono"/>
                <a:ea typeface="Roboto Mono"/>
                <a:cs typeface="Roboto Mono"/>
                <a:sym typeface="Roboto Mono"/>
              </a:rPr>
              <a:t>            "startOffset": </a:t>
            </a:r>
            <a:r>
              <a:rPr lang="en" sz="1200">
                <a:solidFill>
                  <a:srgbClr val="1C00CF"/>
                </a:solidFill>
                <a:latin typeface="Roboto Mono"/>
                <a:ea typeface="Roboto Mono"/>
                <a:cs typeface="Roboto Mono"/>
                <a:sym typeface="Roboto Mono"/>
              </a:rPr>
              <a:t>&lt;&gt;</a:t>
            </a:r>
            <a:r>
              <a:rPr lang="en" sz="1200">
                <a:solidFill>
                  <a:srgbClr val="000000"/>
                </a:solidFill>
                <a:latin typeface="Roboto Mono"/>
                <a:ea typeface="Roboto Mono"/>
                <a:cs typeface="Roboto Mono"/>
                <a:sym typeface="Roboto Mono"/>
              </a:rPr>
              <a:t>, "duration": </a:t>
            </a:r>
            <a:r>
              <a:rPr lang="en" sz="1200">
                <a:solidFill>
                  <a:srgbClr val="1C00CF"/>
                </a:solidFill>
                <a:latin typeface="Roboto Mono"/>
                <a:ea typeface="Roboto Mono"/>
                <a:cs typeface="Roboto Mono"/>
                <a:sym typeface="Roboto Mono"/>
              </a:rPr>
              <a:t>&lt;&gt;</a:t>
            </a:r>
            <a:r>
              <a:rPr lang="en" sz="1200">
                <a:solidFill>
                  <a:srgbClr val="000000"/>
                </a:solidFill>
                <a:latin typeface="Roboto Mono"/>
                <a:ea typeface="Roboto Mono"/>
                <a:cs typeface="Roboto Mono"/>
                <a:sym typeface="Roboto Mono"/>
              </a:rPr>
              <a:t>,</a:t>
            </a:r>
            <a:endParaRPr sz="12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latin typeface="Roboto Mono"/>
                <a:ea typeface="Roboto Mono"/>
                <a:cs typeface="Roboto Mono"/>
                <a:sym typeface="Roboto Mono"/>
              </a:rPr>
              <a:t>          },</a:t>
            </a:r>
            <a:endParaRPr sz="12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latin typeface="Roboto Mono"/>
                <a:ea typeface="Roboto Mono"/>
                <a:cs typeface="Roboto Mono"/>
                <a:sym typeface="Roboto Mono"/>
              </a:rPr>
              <a:t>          ...</a:t>
            </a:r>
            <a:endParaRPr sz="12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latin typeface="Roboto Mono"/>
                <a:ea typeface="Roboto Mono"/>
                <a:cs typeface="Roboto Mono"/>
                <a:sym typeface="Roboto Mono"/>
              </a:rPr>
              <a:t>        ]</a:t>
            </a:r>
            <a:endParaRPr sz="12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latin typeface="Roboto Mono"/>
                <a:ea typeface="Roboto Mono"/>
                <a:cs typeface="Roboto Mono"/>
                <a:sym typeface="Roboto Mono"/>
              </a:rPr>
              <a:t>...</a:t>
            </a:r>
            <a:endParaRPr sz="1200">
              <a:latin typeface="Roboto Mono"/>
              <a:ea typeface="Roboto Mono"/>
              <a:cs typeface="Roboto Mono"/>
              <a:sym typeface="Roboto Mono"/>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Apollo Engine</a:t>
            </a:r>
            <a:endParaRPr/>
          </a:p>
        </p:txBody>
      </p:sp>
      <p:sp>
        <p:nvSpPr>
          <p:cNvPr id="823" name="Google Shape;823;p1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Apollo Engine</a:t>
            </a:r>
            <a:r>
              <a:rPr lang="en"/>
              <a:t> is a cloud service for schema management and performance metrics monitoring</a:t>
            </a:r>
            <a:endParaRPr/>
          </a:p>
        </p:txBody>
      </p:sp>
      <p:pic>
        <p:nvPicPr>
          <p:cNvPr id="824" name="Google Shape;824;p123"/>
          <p:cNvPicPr preferRelativeResize="0"/>
          <p:nvPr/>
        </p:nvPicPr>
        <p:blipFill>
          <a:blip r:embed="rId4">
            <a:alphaModFix/>
          </a:blip>
          <a:stretch>
            <a:fillRect/>
          </a:stretch>
        </p:blipFill>
        <p:spPr>
          <a:xfrm>
            <a:off x="825200" y="1884500"/>
            <a:ext cx="5181577" cy="31011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124"/>
          <p:cNvSpPr txBox="1"/>
          <p:nvPr>
            <p:ph type="title"/>
          </p:nvPr>
        </p:nvSpPr>
        <p:spPr>
          <a:xfrm>
            <a:off x="887550" y="445025"/>
            <a:ext cx="794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graphcool/graphql-yoga</a:t>
            </a:r>
            <a:endParaRPr/>
          </a:p>
        </p:txBody>
      </p:sp>
      <p:sp>
        <p:nvSpPr>
          <p:cNvPr id="830" name="Google Shape;830;p1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31" name="Google Shape;831;p124"/>
          <p:cNvPicPr preferRelativeResize="0"/>
          <p:nvPr/>
        </p:nvPicPr>
        <p:blipFill>
          <a:blip r:embed="rId4">
            <a:alphaModFix/>
          </a:blip>
          <a:stretch>
            <a:fillRect/>
          </a:stretch>
        </p:blipFill>
        <p:spPr>
          <a:xfrm>
            <a:off x="311698" y="445023"/>
            <a:ext cx="575863" cy="572700"/>
          </a:xfrm>
          <a:prstGeom prst="rect">
            <a:avLst/>
          </a:prstGeom>
          <a:noFill/>
          <a:ln>
            <a:noFill/>
          </a:ln>
        </p:spPr>
      </p:pic>
      <p:pic>
        <p:nvPicPr>
          <p:cNvPr id="832" name="Google Shape;832;p124"/>
          <p:cNvPicPr preferRelativeResize="0"/>
          <p:nvPr/>
        </p:nvPicPr>
        <p:blipFill rotWithShape="1">
          <a:blip r:embed="rId5">
            <a:alphaModFix/>
          </a:blip>
          <a:srcRect b="4799" l="0" r="0" t="4808"/>
          <a:stretch/>
        </p:blipFill>
        <p:spPr>
          <a:xfrm>
            <a:off x="417605" y="1152475"/>
            <a:ext cx="7092168" cy="32240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graphql-yoga</a:t>
            </a:r>
            <a:endParaRPr/>
          </a:p>
        </p:txBody>
      </p:sp>
      <p:sp>
        <p:nvSpPr>
          <p:cNvPr id="838" name="Google Shape;838;p12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 sz="2400"/>
              <a:t>Seed project to create GraphQL Servers</a:t>
            </a:r>
            <a:endParaRPr sz="2400"/>
          </a:p>
          <a:p>
            <a:pPr indent="-381000" lvl="0" marL="457200" rtl="0" algn="l">
              <a:lnSpc>
                <a:spcPct val="200000"/>
              </a:lnSpc>
              <a:spcBef>
                <a:spcPts val="0"/>
              </a:spcBef>
              <a:spcAft>
                <a:spcPts val="0"/>
              </a:spcAft>
              <a:buSzPts val="2400"/>
              <a:buChar char="●"/>
            </a:pPr>
            <a:r>
              <a:rPr lang="en" sz="2400"/>
              <a:t>Uses common building blocks​</a:t>
            </a:r>
            <a:endParaRPr sz="2400"/>
          </a:p>
          <a:p>
            <a:pPr indent="-381000" lvl="0" marL="457200" rtl="0" algn="l">
              <a:lnSpc>
                <a:spcPct val="200000"/>
              </a:lnSpc>
              <a:spcBef>
                <a:spcPts val="0"/>
              </a:spcBef>
              <a:spcAft>
                <a:spcPts val="0"/>
              </a:spcAft>
              <a:buSzPts val="2400"/>
              <a:buChar char="●"/>
            </a:pPr>
            <a:r>
              <a:rPr lang="en" sz="2400"/>
              <a:t>Minimal setup &amp; best practices</a:t>
            </a:r>
            <a:endParaRPr sz="24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graphql-yoga dependencies</a:t>
            </a:r>
            <a:endParaRPr/>
          </a:p>
        </p:txBody>
      </p:sp>
      <p:sp>
        <p:nvSpPr>
          <p:cNvPr id="844" name="Google Shape;844;p126"/>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u="sng">
                <a:solidFill>
                  <a:schemeClr val="hlink"/>
                </a:solidFill>
                <a:hlinkClick r:id="rId3"/>
              </a:rPr>
              <a:t>apollo-server</a:t>
            </a:r>
            <a:endParaRPr sz="2400" u="sng">
              <a:solidFill>
                <a:schemeClr val="hlink"/>
              </a:solidFill>
              <a:hlinkClick r:id="rId4"/>
            </a:endParaRPr>
          </a:p>
          <a:p>
            <a:pPr indent="-381000" lvl="0" marL="457200" rtl="0" algn="l">
              <a:spcBef>
                <a:spcPts val="1600"/>
              </a:spcBef>
              <a:spcAft>
                <a:spcPts val="0"/>
              </a:spcAft>
              <a:buSzPts val="2400"/>
              <a:buChar char="●"/>
            </a:pPr>
            <a:r>
              <a:rPr lang="en" sz="2400" u="sng">
                <a:solidFill>
                  <a:schemeClr val="hlink"/>
                </a:solidFill>
                <a:hlinkClick r:id="rId5"/>
              </a:rPr>
              <a:t>graphql-subscriptions</a:t>
            </a:r>
            <a:endParaRPr sz="2400" u="sng">
              <a:solidFill>
                <a:schemeClr val="hlink"/>
              </a:solidFill>
              <a:hlinkClick r:id="rId6"/>
            </a:endParaRPr>
          </a:p>
          <a:p>
            <a:pPr indent="-381000" lvl="0" marL="457200" rtl="0" algn="l">
              <a:spcBef>
                <a:spcPts val="1600"/>
              </a:spcBef>
              <a:spcAft>
                <a:spcPts val="0"/>
              </a:spcAft>
              <a:buSzPts val="2400"/>
              <a:buChar char="●"/>
            </a:pPr>
            <a:r>
              <a:rPr lang="en" sz="2400" u="sng">
                <a:solidFill>
                  <a:schemeClr val="hlink"/>
                </a:solidFill>
                <a:hlinkClick r:id="rId7"/>
              </a:rPr>
              <a:t>graphql-tools</a:t>
            </a:r>
            <a:endParaRPr sz="2400" u="sng">
              <a:solidFill>
                <a:schemeClr val="hlink"/>
              </a:solidFill>
              <a:hlinkClick r:id="rId8"/>
            </a:endParaRPr>
          </a:p>
          <a:p>
            <a:pPr indent="-381000" lvl="0" marL="457200" rtl="0" algn="l">
              <a:spcBef>
                <a:spcPts val="1600"/>
              </a:spcBef>
              <a:spcAft>
                <a:spcPts val="1600"/>
              </a:spcAft>
              <a:buSzPts val="2400"/>
              <a:buChar char="●"/>
            </a:pPr>
            <a:r>
              <a:rPr lang="en" sz="2400" u="sng">
                <a:solidFill>
                  <a:schemeClr val="hlink"/>
                </a:solidFill>
                <a:hlinkClick r:id="rId9"/>
              </a:rPr>
              <a:t>graphql-playgroun</a:t>
            </a:r>
            <a:r>
              <a:rPr lang="en" sz="2400" u="sng">
                <a:solidFill>
                  <a:schemeClr val="hlink"/>
                </a:solidFill>
                <a:hlinkClick r:id="rId10"/>
              </a:rPr>
              <a:t>d</a:t>
            </a:r>
            <a:endParaRPr sz="24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graphql-yoga features</a:t>
            </a:r>
            <a:endParaRPr/>
          </a:p>
        </p:txBody>
      </p:sp>
      <p:sp>
        <p:nvSpPr>
          <p:cNvPr id="850" name="Google Shape;850;p12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File Upload, Subscriptions</a:t>
            </a:r>
            <a:endParaRPr sz="2400"/>
          </a:p>
          <a:p>
            <a:pPr indent="-381000" lvl="0" marL="457200" rtl="0" algn="l">
              <a:spcBef>
                <a:spcPts val="1600"/>
              </a:spcBef>
              <a:spcAft>
                <a:spcPts val="0"/>
              </a:spcAft>
              <a:buSzPts val="2400"/>
              <a:buChar char="●"/>
            </a:pPr>
            <a:r>
              <a:rPr lang="en" sz="2400"/>
              <a:t>Types (TypeScript), Playground</a:t>
            </a:r>
            <a:endParaRPr sz="2400"/>
          </a:p>
          <a:p>
            <a:pPr indent="-381000" lvl="0" marL="457200" rtl="0" algn="l">
              <a:spcBef>
                <a:spcPts val="1600"/>
              </a:spcBef>
              <a:spcAft>
                <a:spcPts val="0"/>
              </a:spcAft>
              <a:buSzPts val="2400"/>
              <a:buChar char="●"/>
            </a:pPr>
            <a:r>
              <a:rPr lang="en" sz="2400"/>
              <a:t>Apollo tracing</a:t>
            </a:r>
            <a:endParaRPr sz="2400"/>
          </a:p>
          <a:p>
            <a:pPr indent="-381000" lvl="0" marL="457200" rtl="0" algn="l">
              <a:spcBef>
                <a:spcPts val="1600"/>
              </a:spcBef>
              <a:spcAft>
                <a:spcPts val="0"/>
              </a:spcAft>
              <a:buSzPts val="2400"/>
              <a:buChar char="●"/>
            </a:pPr>
            <a:r>
              <a:rPr lang="en" sz="2400"/>
              <a:t>Extensible via Express Middlewares</a:t>
            </a:r>
            <a:endParaRPr sz="2400"/>
          </a:p>
          <a:p>
            <a:pPr indent="-381000" lvl="0" marL="457200" rtl="0" algn="l">
              <a:spcBef>
                <a:spcPts val="1600"/>
              </a:spcBef>
              <a:spcAft>
                <a:spcPts val="1600"/>
              </a:spcAft>
              <a:buSzPts val="2400"/>
              <a:buChar char="●"/>
            </a:pPr>
            <a:r>
              <a:rPr lang="en" sz="2400"/>
              <a:t>Accepts application/json/graphql</a:t>
            </a:r>
            <a:endParaRPr sz="24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Google Shape;855;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GraphQL Community</a:t>
            </a:r>
            <a:endParaRPr/>
          </a:p>
        </p:txBody>
      </p:sp>
      <p:sp>
        <p:nvSpPr>
          <p:cNvPr id="862" name="Google Shape;862;p1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63" name="Google Shape;863;p129"/>
          <p:cNvPicPr preferRelativeResize="0"/>
          <p:nvPr/>
        </p:nvPicPr>
        <p:blipFill rotWithShape="1">
          <a:blip r:embed="rId4">
            <a:alphaModFix/>
          </a:blip>
          <a:srcRect b="6025" l="0" r="0" t="29533"/>
          <a:stretch/>
        </p:blipFill>
        <p:spPr>
          <a:xfrm>
            <a:off x="909075" y="1066925"/>
            <a:ext cx="7325851" cy="3314450"/>
          </a:xfrm>
          <a:prstGeom prst="rect">
            <a:avLst/>
          </a:prstGeom>
          <a:noFill/>
          <a:ln>
            <a:noFill/>
          </a:ln>
        </p:spPr>
      </p:pic>
      <p:pic>
        <p:nvPicPr>
          <p:cNvPr id="864" name="Google Shape;864;p129"/>
          <p:cNvPicPr preferRelativeResize="0"/>
          <p:nvPr/>
        </p:nvPicPr>
        <p:blipFill rotWithShape="1">
          <a:blip r:embed="rId4">
            <a:alphaModFix/>
          </a:blip>
          <a:srcRect b="86038" l="0" r="0" t="0"/>
          <a:stretch/>
        </p:blipFill>
        <p:spPr>
          <a:xfrm>
            <a:off x="909075" y="1143000"/>
            <a:ext cx="7325851" cy="718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GraphQL Timeline (cont)</a:t>
            </a:r>
            <a:endParaRPr/>
          </a:p>
        </p:txBody>
      </p:sp>
      <p:sp>
        <p:nvSpPr>
          <p:cNvPr id="143" name="Google Shape;14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2017 - Apollo Client 1.0</a:t>
            </a:r>
            <a:endParaRPr/>
          </a:p>
          <a:p>
            <a:pPr indent="-342900" lvl="0" marL="457200" rtl="0" algn="l">
              <a:lnSpc>
                <a:spcPct val="150000"/>
              </a:lnSpc>
              <a:spcBef>
                <a:spcPts val="0"/>
              </a:spcBef>
              <a:spcAft>
                <a:spcPts val="0"/>
              </a:spcAft>
              <a:buSzPts val="1800"/>
              <a:buChar char="●"/>
            </a:pPr>
            <a:r>
              <a:rPr lang="en"/>
              <a:t>         - Relay Modern 1.0</a:t>
            </a:r>
            <a:endParaRPr/>
          </a:p>
          <a:p>
            <a:pPr indent="-342900" lvl="0" marL="457200" rtl="0" algn="l">
              <a:lnSpc>
                <a:spcPct val="150000"/>
              </a:lnSpc>
              <a:spcBef>
                <a:spcPts val="0"/>
              </a:spcBef>
              <a:spcAft>
                <a:spcPts val="0"/>
              </a:spcAft>
              <a:buSzPts val="1800"/>
              <a:buChar char="●"/>
            </a:pPr>
            <a:r>
              <a:rPr lang="en"/>
              <a:t>         - Apollo Client 2.0</a:t>
            </a:r>
            <a:endParaRPr/>
          </a:p>
          <a:p>
            <a:pPr indent="-342900" lvl="0" marL="457200" rtl="0" algn="l">
              <a:lnSpc>
                <a:spcPct val="150000"/>
              </a:lnSpc>
              <a:spcBef>
                <a:spcPts val="0"/>
              </a:spcBef>
              <a:spcAft>
                <a:spcPts val="0"/>
              </a:spcAft>
              <a:buSzPts val="1800"/>
              <a:buChar char="●"/>
            </a:pPr>
            <a:r>
              <a:rPr lang="en"/>
              <a:t>2018 - Prisma 1.0</a:t>
            </a:r>
            <a:endParaRPr/>
          </a:p>
          <a:p>
            <a:pPr indent="-342900" lvl="0" marL="457200" rtl="0" algn="l">
              <a:lnSpc>
                <a:spcPct val="150000"/>
              </a:lnSpc>
              <a:spcBef>
                <a:spcPts val="0"/>
              </a:spcBef>
              <a:spcAft>
                <a:spcPts val="0"/>
              </a:spcAft>
              <a:buSzPts val="1800"/>
              <a:buChar char="●"/>
            </a:pPr>
            <a:r>
              <a:rPr lang="en"/>
              <a:t>         - Apollo Engine</a:t>
            </a:r>
            <a:endParaRPr/>
          </a:p>
          <a:p>
            <a:pPr indent="-342900" lvl="0" marL="457200" rtl="0" algn="l">
              <a:lnSpc>
                <a:spcPct val="150000"/>
              </a:lnSpc>
              <a:spcBef>
                <a:spcPts val="0"/>
              </a:spcBef>
              <a:spcAft>
                <a:spcPts val="0"/>
              </a:spcAft>
              <a:buSzPts val="1800"/>
              <a:buChar char="●"/>
            </a:pPr>
            <a:r>
              <a:rPr lang="en"/>
              <a:t>2019 - Apollo Client 2.5</a:t>
            </a:r>
            <a:endParaRPr/>
          </a:p>
          <a:p>
            <a:pPr indent="0" lvl="0" marL="45720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GraphQL Backend Servers</a:t>
            </a:r>
            <a:endParaRPr/>
          </a:p>
        </p:txBody>
      </p:sp>
      <p:sp>
        <p:nvSpPr>
          <p:cNvPr id="149" name="Google Shape;149;p2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Node middleware libraries</a:t>
            </a:r>
            <a:endParaRPr sz="1800"/>
          </a:p>
          <a:p>
            <a:pPr indent="-342900" lvl="1" marL="914400" rtl="0" algn="l">
              <a:spcBef>
                <a:spcPts val="0"/>
              </a:spcBef>
              <a:spcAft>
                <a:spcPts val="0"/>
              </a:spcAft>
              <a:buSzPts val="1800"/>
              <a:buChar char="○"/>
            </a:pPr>
            <a:r>
              <a:rPr lang="en" sz="1800"/>
              <a:t>Express</a:t>
            </a:r>
            <a:endParaRPr sz="1800"/>
          </a:p>
          <a:p>
            <a:pPr indent="-342900" lvl="1" marL="914400" rtl="0" algn="l">
              <a:spcBef>
                <a:spcPts val="0"/>
              </a:spcBef>
              <a:spcAft>
                <a:spcPts val="0"/>
              </a:spcAft>
              <a:buSzPts val="1800"/>
              <a:buChar char="○"/>
            </a:pPr>
            <a:r>
              <a:rPr lang="en" sz="1800"/>
              <a:t>Hapi</a:t>
            </a:r>
            <a:endParaRPr sz="1800"/>
          </a:p>
          <a:p>
            <a:pPr indent="-342900" lvl="1" marL="914400" rtl="0" algn="l">
              <a:spcBef>
                <a:spcPts val="0"/>
              </a:spcBef>
              <a:spcAft>
                <a:spcPts val="0"/>
              </a:spcAft>
              <a:buSzPts val="1800"/>
              <a:buChar char="○"/>
            </a:pPr>
            <a:r>
              <a:rPr lang="en" sz="1800"/>
              <a:t>Koa</a:t>
            </a:r>
            <a:endParaRPr sz="1800"/>
          </a:p>
          <a:p>
            <a:pPr indent="-342900" lvl="0" marL="457200" rtl="0" algn="l">
              <a:spcBef>
                <a:spcPts val="0"/>
              </a:spcBef>
              <a:spcAft>
                <a:spcPts val="0"/>
              </a:spcAft>
              <a:buSzPts val="1800"/>
              <a:buChar char="●"/>
            </a:pPr>
            <a:r>
              <a:rPr lang="en" sz="1800"/>
              <a:t>GraphQL Baas</a:t>
            </a:r>
            <a:endParaRPr sz="1800"/>
          </a:p>
          <a:p>
            <a:pPr indent="-342900" lvl="1" marL="914400" rtl="0" algn="l">
              <a:spcBef>
                <a:spcPts val="0"/>
              </a:spcBef>
              <a:spcAft>
                <a:spcPts val="0"/>
              </a:spcAft>
              <a:buSzPts val="1800"/>
              <a:buChar char="○"/>
            </a:pPr>
            <a:r>
              <a:rPr lang="en" sz="1800"/>
              <a:t>Graphcool / Prisma</a:t>
            </a:r>
            <a:endParaRPr sz="1800"/>
          </a:p>
          <a:p>
            <a:pPr indent="-342900" lvl="1" marL="914400" rtl="0" algn="l">
              <a:spcBef>
                <a:spcPts val="0"/>
              </a:spcBef>
              <a:spcAft>
                <a:spcPts val="0"/>
              </a:spcAft>
              <a:buSzPts val="1800"/>
              <a:buChar char="○"/>
            </a:pPr>
            <a:r>
              <a:rPr lang="en" sz="1800"/>
              <a:t>Scaphold</a:t>
            </a:r>
            <a:endParaRPr sz="1800"/>
          </a:p>
          <a:p>
            <a:pPr indent="-342900" lvl="1" marL="914400" rtl="0" algn="l">
              <a:spcBef>
                <a:spcPts val="0"/>
              </a:spcBef>
              <a:spcAft>
                <a:spcPts val="0"/>
              </a:spcAft>
              <a:buSzPts val="1800"/>
              <a:buChar char="○"/>
            </a:pPr>
            <a:r>
              <a:rPr lang="en" sz="1800"/>
              <a:t>Hasura</a:t>
            </a:r>
            <a:endParaRPr sz="1800"/>
          </a:p>
          <a:p>
            <a:pPr indent="-342900" lvl="0" marL="457200" rtl="0" algn="l">
              <a:spcBef>
                <a:spcPts val="0"/>
              </a:spcBef>
              <a:spcAft>
                <a:spcPts val="0"/>
              </a:spcAft>
              <a:buSzPts val="1800"/>
              <a:buChar char="●"/>
            </a:pPr>
            <a:r>
              <a:rPr lang="en" sz="1800"/>
              <a:t>PostGraphile (for PostgreSQL)</a:t>
            </a:r>
            <a:endParaRPr sz="1800"/>
          </a:p>
          <a:p>
            <a:pPr indent="-342900" lvl="0" marL="457200" rtl="0" algn="l">
              <a:spcBef>
                <a:spcPts val="0"/>
              </a:spcBef>
              <a:spcAft>
                <a:spcPts val="0"/>
              </a:spcAft>
              <a:buSzPts val="1800"/>
              <a:buChar char="●"/>
            </a:pPr>
            <a:r>
              <a:rPr lang="en" sz="1800" u="sng">
                <a:solidFill>
                  <a:schemeClr val="hlink"/>
                </a:solidFill>
                <a:hlinkClick r:id="rId3"/>
              </a:rPr>
              <a:t>json-graphql-server</a:t>
            </a:r>
            <a:r>
              <a:rPr lang="en" sz="1800"/>
              <a:t> </a:t>
            </a:r>
            <a:endParaRPr sz="1800"/>
          </a:p>
        </p:txBody>
      </p:sp>
      <p:sp>
        <p:nvSpPr>
          <p:cNvPr id="150" name="Google Shape;150;p2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Implementations</a:t>
            </a:r>
            <a:endParaRPr/>
          </a:p>
          <a:p>
            <a:pPr indent="0" lvl="0" marL="0" rtl="0" algn="l">
              <a:spcBef>
                <a:spcPts val="0"/>
              </a:spcBef>
              <a:spcAft>
                <a:spcPts val="0"/>
              </a:spcAft>
              <a:buNone/>
            </a:pPr>
            <a:r>
              <a:t/>
            </a:r>
            <a:endParaRPr/>
          </a:p>
        </p:txBody>
      </p:sp>
      <p:sp>
        <p:nvSpPr>
          <p:cNvPr id="156" name="Google Shape;15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7" name="Google Shape;157;p26"/>
          <p:cNvPicPr preferRelativeResize="0"/>
          <p:nvPr/>
        </p:nvPicPr>
        <p:blipFill>
          <a:blip r:embed="rId3">
            <a:alphaModFix/>
          </a:blip>
          <a:stretch>
            <a:fillRect/>
          </a:stretch>
        </p:blipFill>
        <p:spPr>
          <a:xfrm>
            <a:off x="311700" y="1152475"/>
            <a:ext cx="1533478" cy="1533478"/>
          </a:xfrm>
          <a:prstGeom prst="rect">
            <a:avLst/>
          </a:prstGeom>
          <a:noFill/>
          <a:ln>
            <a:noFill/>
          </a:ln>
        </p:spPr>
      </p:pic>
      <p:pic>
        <p:nvPicPr>
          <p:cNvPr id="158" name="Google Shape;158;p26"/>
          <p:cNvPicPr preferRelativeResize="0"/>
          <p:nvPr/>
        </p:nvPicPr>
        <p:blipFill>
          <a:blip r:embed="rId4">
            <a:alphaModFix/>
          </a:blip>
          <a:stretch>
            <a:fillRect/>
          </a:stretch>
        </p:blipFill>
        <p:spPr>
          <a:xfrm>
            <a:off x="2800388" y="398975"/>
            <a:ext cx="3543233" cy="1771622"/>
          </a:xfrm>
          <a:prstGeom prst="rect">
            <a:avLst/>
          </a:prstGeom>
          <a:noFill/>
          <a:ln>
            <a:noFill/>
          </a:ln>
        </p:spPr>
      </p:pic>
      <p:pic>
        <p:nvPicPr>
          <p:cNvPr id="159" name="Google Shape;159;p26"/>
          <p:cNvPicPr preferRelativeResize="0"/>
          <p:nvPr/>
        </p:nvPicPr>
        <p:blipFill>
          <a:blip r:embed="rId5">
            <a:alphaModFix/>
          </a:blip>
          <a:stretch>
            <a:fillRect/>
          </a:stretch>
        </p:blipFill>
        <p:spPr>
          <a:xfrm>
            <a:off x="7188048" y="356773"/>
            <a:ext cx="1771625" cy="1771625"/>
          </a:xfrm>
          <a:prstGeom prst="rect">
            <a:avLst/>
          </a:prstGeom>
          <a:noFill/>
          <a:ln>
            <a:noFill/>
          </a:ln>
        </p:spPr>
      </p:pic>
      <p:pic>
        <p:nvPicPr>
          <p:cNvPr id="160" name="Google Shape;160;p26"/>
          <p:cNvPicPr preferRelativeResize="0"/>
          <p:nvPr/>
        </p:nvPicPr>
        <p:blipFill>
          <a:blip r:embed="rId6">
            <a:alphaModFix/>
          </a:blip>
          <a:stretch>
            <a:fillRect/>
          </a:stretch>
        </p:blipFill>
        <p:spPr>
          <a:xfrm>
            <a:off x="2028500" y="1819263"/>
            <a:ext cx="1533477" cy="1533477"/>
          </a:xfrm>
          <a:prstGeom prst="rect">
            <a:avLst/>
          </a:prstGeom>
          <a:noFill/>
          <a:ln>
            <a:noFill/>
          </a:ln>
        </p:spPr>
      </p:pic>
      <p:pic>
        <p:nvPicPr>
          <p:cNvPr id="161" name="Google Shape;161;p26"/>
          <p:cNvPicPr preferRelativeResize="0"/>
          <p:nvPr/>
        </p:nvPicPr>
        <p:blipFill>
          <a:blip r:embed="rId7">
            <a:alphaModFix/>
          </a:blip>
          <a:stretch>
            <a:fillRect/>
          </a:stretch>
        </p:blipFill>
        <p:spPr>
          <a:xfrm>
            <a:off x="4316100" y="1819275"/>
            <a:ext cx="1709299" cy="1504941"/>
          </a:xfrm>
          <a:prstGeom prst="rect">
            <a:avLst/>
          </a:prstGeom>
          <a:noFill/>
          <a:ln>
            <a:noFill/>
          </a:ln>
        </p:spPr>
      </p:pic>
      <p:pic>
        <p:nvPicPr>
          <p:cNvPr id="162" name="Google Shape;162;p26"/>
          <p:cNvPicPr preferRelativeResize="0"/>
          <p:nvPr/>
        </p:nvPicPr>
        <p:blipFill>
          <a:blip r:embed="rId8">
            <a:alphaModFix/>
          </a:blip>
          <a:stretch>
            <a:fillRect/>
          </a:stretch>
        </p:blipFill>
        <p:spPr>
          <a:xfrm>
            <a:off x="3459313" y="3223275"/>
            <a:ext cx="2225373" cy="1190587"/>
          </a:xfrm>
          <a:prstGeom prst="rect">
            <a:avLst/>
          </a:prstGeom>
          <a:noFill/>
          <a:ln>
            <a:noFill/>
          </a:ln>
        </p:spPr>
      </p:pic>
      <p:pic>
        <p:nvPicPr>
          <p:cNvPr id="163" name="Google Shape;163;p26"/>
          <p:cNvPicPr preferRelativeResize="0"/>
          <p:nvPr/>
        </p:nvPicPr>
        <p:blipFill>
          <a:blip r:embed="rId9">
            <a:alphaModFix/>
          </a:blip>
          <a:stretch>
            <a:fillRect/>
          </a:stretch>
        </p:blipFill>
        <p:spPr>
          <a:xfrm>
            <a:off x="123700" y="3196326"/>
            <a:ext cx="2845380" cy="1449275"/>
          </a:xfrm>
          <a:prstGeom prst="rect">
            <a:avLst/>
          </a:prstGeom>
          <a:noFill/>
          <a:ln>
            <a:noFill/>
          </a:ln>
        </p:spPr>
      </p:pic>
      <p:pic>
        <p:nvPicPr>
          <p:cNvPr id="164" name="Google Shape;164;p26"/>
          <p:cNvPicPr preferRelativeResize="0"/>
          <p:nvPr/>
        </p:nvPicPr>
        <p:blipFill>
          <a:blip r:embed="rId10">
            <a:alphaModFix/>
          </a:blip>
          <a:stretch>
            <a:fillRect/>
          </a:stretch>
        </p:blipFill>
        <p:spPr>
          <a:xfrm>
            <a:off x="6752102" y="2073874"/>
            <a:ext cx="2080200" cy="1122450"/>
          </a:xfrm>
          <a:prstGeom prst="rect">
            <a:avLst/>
          </a:prstGeom>
          <a:noFill/>
          <a:ln>
            <a:noFill/>
          </a:ln>
        </p:spPr>
      </p:pic>
      <p:pic>
        <p:nvPicPr>
          <p:cNvPr id="165" name="Google Shape;165;p26"/>
          <p:cNvPicPr preferRelativeResize="0"/>
          <p:nvPr/>
        </p:nvPicPr>
        <p:blipFill>
          <a:blip r:embed="rId11">
            <a:alphaModFix/>
          </a:blip>
          <a:stretch>
            <a:fillRect/>
          </a:stretch>
        </p:blipFill>
        <p:spPr>
          <a:xfrm>
            <a:off x="6050176" y="3236423"/>
            <a:ext cx="2782125" cy="1164300"/>
          </a:xfrm>
          <a:prstGeom prst="rect">
            <a:avLst/>
          </a:prstGeom>
          <a:noFill/>
          <a:ln>
            <a:noFill/>
          </a:ln>
        </p:spPr>
      </p:pic>
      <p:pic>
        <p:nvPicPr>
          <p:cNvPr id="166" name="Google Shape;166;p26"/>
          <p:cNvPicPr preferRelativeResize="0"/>
          <p:nvPr/>
        </p:nvPicPr>
        <p:blipFill>
          <a:blip r:embed="rId12">
            <a:alphaModFix/>
          </a:blip>
          <a:stretch>
            <a:fillRect/>
          </a:stretch>
        </p:blipFill>
        <p:spPr>
          <a:xfrm>
            <a:off x="5518952" y="398975"/>
            <a:ext cx="1771626" cy="16872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Query Language</a:t>
            </a:r>
            <a:endParaRPr/>
          </a:p>
        </p:txBody>
      </p:sp>
      <p:sp>
        <p:nvSpPr>
          <p:cNvPr id="172" name="Google Shape;172;p27"/>
          <p:cNvSpPr txBox="1"/>
          <p:nvPr>
            <p:ph idx="1" type="body"/>
          </p:nvPr>
        </p:nvSpPr>
        <p:spPr>
          <a:xfrm>
            <a:off x="311700" y="1152475"/>
            <a:ext cx="42945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Roboto Mono"/>
                <a:ea typeface="Roboto Mono"/>
                <a:cs typeface="Roboto Mono"/>
                <a:sym typeface="Roboto Mono"/>
              </a:rPr>
              <a:t>// GET '/graphql'</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 sz="1600">
                <a:solidFill>
                  <a:srgbClr val="FFFFFF"/>
                </a:solidFill>
                <a:latin typeface="Roboto Mono"/>
                <a:ea typeface="Roboto Mono"/>
                <a:cs typeface="Roboto Mono"/>
                <a:sym typeface="Roboto Mono"/>
              </a:rPr>
              <a:t>  allTodoes(first: 1) {</a:t>
            </a:r>
            <a:endParaRPr sz="1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600">
                <a:solidFill>
                  <a:srgbClr val="FFFFFF"/>
                </a:solidFill>
                <a:latin typeface="Roboto Mono"/>
                <a:ea typeface="Roboto Mono"/>
                <a:cs typeface="Roboto Mono"/>
                <a:sym typeface="Roboto Mono"/>
              </a:rPr>
              <a:t>    complete</a:t>
            </a:r>
            <a:endParaRPr sz="1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600">
                <a:solidFill>
                  <a:srgbClr val="FFFFFF"/>
                </a:solidFill>
                <a:latin typeface="Roboto Mono"/>
                <a:ea typeface="Roboto Mono"/>
                <a:cs typeface="Roboto Mono"/>
                <a:sym typeface="Roboto Mono"/>
              </a:rPr>
              <a:t>    text</a:t>
            </a:r>
            <a:endParaRPr sz="1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600">
                <a:solidFill>
                  <a:srgbClr val="FFFFFF"/>
                </a:solidFill>
                <a:latin typeface="Roboto Mono"/>
                <a:ea typeface="Roboto Mono"/>
                <a:cs typeface="Roboto Mono"/>
                <a:sym typeface="Roboto Mono"/>
              </a:rPr>
              <a:t>  }</a:t>
            </a:r>
            <a:endParaRPr sz="1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latin typeface="Roboto Mono"/>
              <a:ea typeface="Roboto Mono"/>
              <a:cs typeface="Roboto Mono"/>
              <a:sym typeface="Roboto Mono"/>
            </a:endParaRPr>
          </a:p>
          <a:p>
            <a:pPr indent="-317500" lvl="0" marL="457200" rtl="0" algn="l">
              <a:spcBef>
                <a:spcPts val="0"/>
              </a:spcBef>
              <a:spcAft>
                <a:spcPts val="0"/>
              </a:spcAft>
              <a:buSzPts val="1400"/>
              <a:buChar char="●"/>
            </a:pPr>
            <a:r>
              <a:rPr lang="en"/>
              <a:t>Query has same shape  as result</a:t>
            </a:r>
            <a:endParaRPr/>
          </a:p>
          <a:p>
            <a:pPr indent="-317500" lvl="0" marL="457200" rtl="0" algn="l">
              <a:spcBef>
                <a:spcPts val="0"/>
              </a:spcBef>
              <a:spcAft>
                <a:spcPts val="0"/>
              </a:spcAft>
              <a:buSzPts val="1400"/>
              <a:buChar char="●"/>
            </a:pPr>
            <a:r>
              <a:rPr lang="en"/>
              <a:t>Check out the following page</a:t>
            </a:r>
            <a:endParaRPr/>
          </a:p>
          <a:p>
            <a:pPr indent="-317500" lvl="0" marL="457200" rtl="0" algn="l">
              <a:spcBef>
                <a:spcPts val="0"/>
              </a:spcBef>
              <a:spcAft>
                <a:spcPts val="0"/>
              </a:spcAft>
              <a:buSzPts val="1400"/>
              <a:buChar char="●"/>
            </a:pPr>
            <a:r>
              <a:rPr lang="en" u="sng">
                <a:solidFill>
                  <a:schemeClr val="hlink"/>
                </a:solidFill>
                <a:hlinkClick r:id="rId3"/>
              </a:rPr>
              <a:t>https://graphql.github.io/learn/</a:t>
            </a:r>
            <a:endParaRPr sz="1600">
              <a:latin typeface="Roboto Mono"/>
              <a:ea typeface="Roboto Mono"/>
              <a:cs typeface="Roboto Mono"/>
              <a:sym typeface="Roboto Mono"/>
            </a:endParaRPr>
          </a:p>
          <a:p>
            <a:pPr indent="0" lvl="0" marL="0" rtl="0" algn="l">
              <a:spcBef>
                <a:spcPts val="1600"/>
              </a:spcBef>
              <a:spcAft>
                <a:spcPts val="0"/>
              </a:spcAft>
              <a:buNone/>
            </a:pPr>
            <a:r>
              <a:t/>
            </a:r>
            <a:endParaRPr sz="1600">
              <a:latin typeface="Roboto Mono"/>
              <a:ea typeface="Roboto Mono"/>
              <a:cs typeface="Roboto Mono"/>
              <a:sym typeface="Roboto Mono"/>
            </a:endParaRPr>
          </a:p>
          <a:p>
            <a:pPr indent="0" lvl="0" marL="0" rtl="0" algn="l">
              <a:lnSpc>
                <a:spcPct val="115000"/>
              </a:lnSpc>
              <a:spcBef>
                <a:spcPts val="1600"/>
              </a:spcBef>
              <a:spcAft>
                <a:spcPts val="0"/>
              </a:spcAft>
              <a:buNone/>
            </a:pPr>
            <a:r>
              <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latin typeface="Roboto Mono"/>
              <a:ea typeface="Roboto Mono"/>
              <a:cs typeface="Roboto Mono"/>
              <a:sym typeface="Roboto Mono"/>
            </a:endParaRPr>
          </a:p>
        </p:txBody>
      </p:sp>
      <p:pic>
        <p:nvPicPr>
          <p:cNvPr id="173" name="Google Shape;173;p27">
            <a:hlinkClick r:id="rId4"/>
          </p:cNvPr>
          <p:cNvPicPr preferRelativeResize="0"/>
          <p:nvPr/>
        </p:nvPicPr>
        <p:blipFill>
          <a:blip r:embed="rId5">
            <a:alphaModFix/>
          </a:blip>
          <a:stretch>
            <a:fillRect/>
          </a:stretch>
        </p:blipFill>
        <p:spPr>
          <a:xfrm>
            <a:off x="2751200" y="445025"/>
            <a:ext cx="451100" cy="643575"/>
          </a:xfrm>
          <a:prstGeom prst="rect">
            <a:avLst/>
          </a:prstGeom>
          <a:noFill/>
          <a:ln>
            <a:noFill/>
          </a:ln>
        </p:spPr>
      </p:pic>
      <p:sp>
        <p:nvSpPr>
          <p:cNvPr id="174" name="Google Shape;174;p27"/>
          <p:cNvSpPr txBox="1"/>
          <p:nvPr>
            <p:ph idx="2" type="body"/>
          </p:nvPr>
        </p:nvSpPr>
        <p:spPr>
          <a:xfrm>
            <a:off x="4616400" y="1152475"/>
            <a:ext cx="42945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600">
                <a:latin typeface="Roboto Mono"/>
                <a:ea typeface="Roboto Mono"/>
                <a:cs typeface="Roboto Mono"/>
                <a:sym typeface="Roboto Mono"/>
              </a:rPr>
              <a:t>/</a:t>
            </a:r>
            <a:r>
              <a:rPr lang="en" sz="1600">
                <a:latin typeface="Roboto Mono"/>
                <a:ea typeface="Roboto Mono"/>
                <a:cs typeface="Roboto Mono"/>
                <a:sym typeface="Roboto Mono"/>
              </a:rPr>
              <a:t>/ result</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 sz="1600">
                <a:latin typeface="Roboto Mono"/>
                <a:ea typeface="Roboto Mono"/>
                <a:cs typeface="Roboto Mono"/>
                <a:sym typeface="Roboto Mono"/>
              </a:rPr>
              <a:t>{</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 sz="1600">
                <a:latin typeface="Roboto Mono"/>
                <a:ea typeface="Roboto Mono"/>
                <a:cs typeface="Roboto Mono"/>
                <a:sym typeface="Roboto Mono"/>
              </a:rPr>
              <a:t>  "data": {</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 sz="1600">
                <a:latin typeface="Roboto Mono"/>
                <a:ea typeface="Roboto Mono"/>
                <a:cs typeface="Roboto Mono"/>
                <a:sym typeface="Roboto Mono"/>
              </a:rPr>
              <a:t>    </a:t>
            </a:r>
            <a:r>
              <a:rPr lang="en" sz="1600">
                <a:solidFill>
                  <a:srgbClr val="FFFFFF"/>
                </a:solidFill>
                <a:latin typeface="Roboto Mono"/>
                <a:ea typeface="Roboto Mono"/>
                <a:cs typeface="Roboto Mono"/>
                <a:sym typeface="Roboto Mono"/>
              </a:rPr>
              <a:t>"allTodoes": [</a:t>
            </a:r>
            <a:endParaRPr sz="1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600">
                <a:solidFill>
                  <a:srgbClr val="FFFFFF"/>
                </a:solidFill>
                <a:latin typeface="Roboto Mono"/>
                <a:ea typeface="Roboto Mono"/>
                <a:cs typeface="Roboto Mono"/>
                <a:sym typeface="Roboto Mono"/>
              </a:rPr>
              <a:t>      {</a:t>
            </a:r>
            <a:endParaRPr sz="1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600">
                <a:solidFill>
                  <a:srgbClr val="FFFFFF"/>
                </a:solidFill>
                <a:latin typeface="Roboto Mono"/>
                <a:ea typeface="Roboto Mono"/>
                <a:cs typeface="Roboto Mono"/>
                <a:sym typeface="Roboto Mono"/>
              </a:rPr>
              <a:t>        "complete": true,</a:t>
            </a:r>
            <a:endParaRPr sz="1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600">
                <a:solidFill>
                  <a:srgbClr val="FFFFFF"/>
                </a:solidFill>
                <a:latin typeface="Roboto Mono"/>
                <a:ea typeface="Roboto Mono"/>
                <a:cs typeface="Roboto Mono"/>
                <a:sym typeface="Roboto Mono"/>
              </a:rPr>
              <a:t>        "text": "Learn GraphQL"</a:t>
            </a:r>
            <a:endParaRPr sz="1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600">
                <a:solidFill>
                  <a:srgbClr val="FFFFFF"/>
                </a:solidFill>
                <a:latin typeface="Roboto Mono"/>
                <a:ea typeface="Roboto Mono"/>
                <a:cs typeface="Roboto Mono"/>
                <a:sym typeface="Roboto Mono"/>
              </a:rPr>
              <a:t>      }</a:t>
            </a:r>
            <a:endParaRPr sz="1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600">
                <a:solidFill>
                  <a:srgbClr val="FFFFFF"/>
                </a:solidFill>
                <a:latin typeface="Roboto Mono"/>
                <a:ea typeface="Roboto Mono"/>
                <a:cs typeface="Roboto Mono"/>
                <a:sym typeface="Roboto Mono"/>
              </a:rPr>
              <a:t>    ]</a:t>
            </a:r>
            <a:endParaRPr sz="1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600">
                <a:latin typeface="Roboto Mono"/>
                <a:ea typeface="Roboto Mono"/>
                <a:cs typeface="Roboto Mono"/>
                <a:sym typeface="Roboto Mono"/>
              </a:rPr>
              <a:t>  }</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 sz="1600">
                <a:latin typeface="Roboto Mono"/>
                <a:ea typeface="Roboto Mono"/>
                <a:cs typeface="Roboto Mono"/>
                <a:sym typeface="Roboto Mono"/>
              </a:rPr>
              <a:t>}</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Persistence Practices</a:t>
            </a:r>
            <a:endParaRPr>
              <a:latin typeface="Calibri"/>
              <a:ea typeface="Calibri"/>
              <a:cs typeface="Calibri"/>
              <a:sym typeface="Calibri"/>
            </a:endParaRPr>
          </a:p>
        </p:txBody>
      </p:sp>
      <p:sp>
        <p:nvSpPr>
          <p:cNvPr id="180" name="Google Shape;180;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914400" rtl="0" algn="l">
              <a:spcBef>
                <a:spcPts val="0"/>
              </a:spcBef>
              <a:spcAft>
                <a:spcPts val="0"/>
              </a:spcAft>
              <a:buSzPts val="1800"/>
              <a:buFont typeface="Calibri"/>
              <a:buChar char="●"/>
            </a:pPr>
            <a:r>
              <a:rPr lang="en"/>
              <a:t>CRUD -  </a:t>
            </a:r>
            <a:r>
              <a:rPr lang="en" u="sng">
                <a:solidFill>
                  <a:schemeClr val="hlink"/>
                </a:solidFill>
                <a:hlinkClick r:id="rId3"/>
              </a:rPr>
              <a:t>Create, read, update and delete</a:t>
            </a:r>
            <a:endParaRPr/>
          </a:p>
          <a:p>
            <a:pPr indent="0" lvl="0" marL="0" rtl="0" algn="l">
              <a:spcBef>
                <a:spcPts val="1600"/>
              </a:spcBef>
              <a:spcAft>
                <a:spcPts val="0"/>
              </a:spcAft>
              <a:buClr>
                <a:srgbClr val="000000"/>
              </a:buClr>
              <a:buSzPts val="1100"/>
              <a:buFont typeface="Arial"/>
              <a:buNone/>
            </a:pPr>
            <a:r>
              <a:rPr lang="en"/>
              <a:t>Each letter in the acronym can map to a standard SQL statement and HTTP method: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latin typeface="Calibri"/>
              <a:ea typeface="Calibri"/>
              <a:cs typeface="Calibri"/>
              <a:sym typeface="Calibri"/>
            </a:endParaRPr>
          </a:p>
          <a:p>
            <a:pPr indent="0" lvl="0" marL="0" rtl="0" algn="ctr">
              <a:spcBef>
                <a:spcPts val="1600"/>
              </a:spcBef>
              <a:spcAft>
                <a:spcPts val="1600"/>
              </a:spcAft>
              <a:buNone/>
            </a:pPr>
            <a:r>
              <a:t/>
            </a:r>
            <a:endParaRPr>
              <a:latin typeface="Calibri"/>
              <a:ea typeface="Calibri"/>
              <a:cs typeface="Calibri"/>
              <a:sym typeface="Calibri"/>
            </a:endParaRPr>
          </a:p>
        </p:txBody>
      </p:sp>
      <p:graphicFrame>
        <p:nvGraphicFramePr>
          <p:cNvPr id="181" name="Google Shape;181;p28"/>
          <p:cNvGraphicFramePr/>
          <p:nvPr/>
        </p:nvGraphicFramePr>
        <p:xfrm>
          <a:off x="1887350" y="2537456"/>
          <a:ext cx="3000000" cy="3000000"/>
        </p:xfrm>
        <a:graphic>
          <a:graphicData uri="http://schemas.openxmlformats.org/drawingml/2006/table">
            <a:tbl>
              <a:tblPr>
                <a:solidFill>
                  <a:srgbClr val="F9F9F9"/>
                </a:solidFill>
                <a:tableStyleId>{A393F6E3-0CBD-49ED-ACC1-BFBE5A340D1E}</a:tableStyleId>
              </a:tblPr>
              <a:tblGrid>
                <a:gridCol w="1622000"/>
                <a:gridCol w="914200"/>
                <a:gridCol w="1371300"/>
              </a:tblGrid>
              <a:tr h="334775">
                <a:tc>
                  <a:txBody>
                    <a:bodyPr/>
                    <a:lstStyle/>
                    <a:p>
                      <a:pPr indent="0" lvl="0" marL="0" rtl="0" algn="ctr">
                        <a:lnSpc>
                          <a:spcPct val="122181"/>
                        </a:lnSpc>
                        <a:spcBef>
                          <a:spcPts val="800"/>
                        </a:spcBef>
                        <a:spcAft>
                          <a:spcPts val="800"/>
                        </a:spcAft>
                        <a:buNone/>
                      </a:pPr>
                      <a:r>
                        <a:rPr lang="en" sz="1100">
                          <a:highlight>
                            <a:srgbClr val="F9F9F9"/>
                          </a:highlight>
                        </a:rPr>
                        <a:t>Operation`</a:t>
                      </a:r>
                      <a:endParaRPr sz="1100">
                        <a:highlight>
                          <a:srgbClr val="F9F9F9"/>
                        </a:highlight>
                      </a:endParaRPr>
                    </a:p>
                  </a:txBody>
                  <a:tcPr marT="20975" marB="20975" marR="27950" marL="279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2F2F2"/>
                    </a:solidFill>
                  </a:tcPr>
                </a:tc>
                <a:tc>
                  <a:txBody>
                    <a:bodyPr/>
                    <a:lstStyle/>
                    <a:p>
                      <a:pPr indent="0" lvl="0" marL="0" rtl="0" algn="ctr">
                        <a:lnSpc>
                          <a:spcPct val="122181"/>
                        </a:lnSpc>
                        <a:spcBef>
                          <a:spcPts val="800"/>
                        </a:spcBef>
                        <a:spcAft>
                          <a:spcPts val="800"/>
                        </a:spcAft>
                        <a:buNone/>
                      </a:pPr>
                      <a:r>
                        <a:rPr lang="en" sz="1100">
                          <a:highlight>
                            <a:srgbClr val="F9F9F9"/>
                          </a:highlight>
                        </a:rPr>
                        <a:t>SQL</a:t>
                      </a:r>
                      <a:endParaRPr sz="1100">
                        <a:highlight>
                          <a:srgbClr val="F9F9F9"/>
                        </a:highlight>
                      </a:endParaRPr>
                    </a:p>
                  </a:txBody>
                  <a:tcPr marT="20975" marB="20975" marR="27950" marL="279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2F2F2"/>
                    </a:solidFill>
                  </a:tcPr>
                </a:tc>
                <a:tc>
                  <a:txBody>
                    <a:bodyPr/>
                    <a:lstStyle/>
                    <a:p>
                      <a:pPr indent="0" lvl="0" marL="0" rtl="0" algn="ctr">
                        <a:lnSpc>
                          <a:spcPct val="122181"/>
                        </a:lnSpc>
                        <a:spcBef>
                          <a:spcPts val="800"/>
                        </a:spcBef>
                        <a:spcAft>
                          <a:spcPts val="800"/>
                        </a:spcAft>
                        <a:buNone/>
                      </a:pPr>
                      <a:r>
                        <a:rPr lang="en" sz="1100">
                          <a:highlight>
                            <a:srgbClr val="F9F9F9"/>
                          </a:highlight>
                        </a:rPr>
                        <a:t>HTTP (REST)</a:t>
                      </a:r>
                      <a:endParaRPr sz="1100">
                        <a:highlight>
                          <a:srgbClr val="F9F9F9"/>
                        </a:highlight>
                      </a:endParaRPr>
                    </a:p>
                  </a:txBody>
                  <a:tcPr marT="20975" marB="20975" marR="27950" marL="279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2F2F2"/>
                    </a:solidFill>
                  </a:tcPr>
                </a:tc>
              </a:tr>
              <a:tr h="370100">
                <a:tc>
                  <a:txBody>
                    <a:bodyPr/>
                    <a:lstStyle/>
                    <a:p>
                      <a:pPr indent="0" lvl="0" marL="0" rtl="0" algn="l">
                        <a:lnSpc>
                          <a:spcPct val="122181"/>
                        </a:lnSpc>
                        <a:spcBef>
                          <a:spcPts val="800"/>
                        </a:spcBef>
                        <a:spcAft>
                          <a:spcPts val="800"/>
                        </a:spcAft>
                        <a:buNone/>
                      </a:pPr>
                      <a:r>
                        <a:rPr lang="en" sz="1100">
                          <a:highlight>
                            <a:srgbClr val="F9F9F9"/>
                          </a:highlight>
                        </a:rPr>
                        <a:t>Create</a:t>
                      </a:r>
                      <a:endParaRPr sz="1100">
                        <a:highlight>
                          <a:srgbClr val="F9F9F9"/>
                        </a:highlight>
                      </a:endParaRPr>
                    </a:p>
                  </a:txBody>
                  <a:tcPr marT="20975" marB="20975" marR="27950" marL="279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c>
                  <a:txBody>
                    <a:bodyPr/>
                    <a:lstStyle/>
                    <a:p>
                      <a:pPr indent="0" lvl="0" marL="0" rtl="0" algn="l">
                        <a:lnSpc>
                          <a:spcPct val="122181"/>
                        </a:lnSpc>
                        <a:spcBef>
                          <a:spcPts val="800"/>
                        </a:spcBef>
                        <a:spcAft>
                          <a:spcPts val="800"/>
                        </a:spcAft>
                        <a:buNone/>
                      </a:pPr>
                      <a:r>
                        <a:rPr lang="en" sz="1100">
                          <a:solidFill>
                            <a:srgbClr val="0B0080"/>
                          </a:solidFill>
                          <a:highlight>
                            <a:srgbClr val="F9F9F9"/>
                          </a:highlight>
                          <a:uFill>
                            <a:noFill/>
                          </a:uFill>
                          <a:hlinkClick r:id="rId4"/>
                        </a:rPr>
                        <a:t>INSERT</a:t>
                      </a:r>
                      <a:endParaRPr sz="1100">
                        <a:solidFill>
                          <a:srgbClr val="0B0080"/>
                        </a:solidFill>
                        <a:highlight>
                          <a:srgbClr val="F9F9F9"/>
                        </a:highlight>
                        <a:uFill>
                          <a:noFill/>
                        </a:uFill>
                        <a:hlinkClick r:id="rId5"/>
                      </a:endParaRPr>
                    </a:p>
                  </a:txBody>
                  <a:tcPr marT="20975" marB="20975" marR="27950" marL="279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c>
                  <a:txBody>
                    <a:bodyPr/>
                    <a:lstStyle/>
                    <a:p>
                      <a:pPr indent="0" lvl="0" marL="0" rtl="0" algn="l">
                        <a:lnSpc>
                          <a:spcPct val="122181"/>
                        </a:lnSpc>
                        <a:spcBef>
                          <a:spcPts val="800"/>
                        </a:spcBef>
                        <a:spcAft>
                          <a:spcPts val="800"/>
                        </a:spcAft>
                        <a:buNone/>
                      </a:pPr>
                      <a:r>
                        <a:rPr lang="en" sz="1100">
                          <a:solidFill>
                            <a:srgbClr val="0B0080"/>
                          </a:solidFill>
                          <a:highlight>
                            <a:srgbClr val="F9F9F9"/>
                          </a:highlight>
                          <a:uFill>
                            <a:noFill/>
                          </a:uFill>
                          <a:hlinkClick r:id="rId6"/>
                        </a:rPr>
                        <a:t>PUT</a:t>
                      </a:r>
                      <a:r>
                        <a:rPr lang="en" sz="1100">
                          <a:highlight>
                            <a:srgbClr val="F9F9F9"/>
                          </a:highlight>
                        </a:rPr>
                        <a:t> / </a:t>
                      </a:r>
                      <a:r>
                        <a:rPr lang="en" sz="1100">
                          <a:solidFill>
                            <a:srgbClr val="0B0080"/>
                          </a:solidFill>
                          <a:highlight>
                            <a:srgbClr val="F9F9F9"/>
                          </a:highlight>
                          <a:uFill>
                            <a:noFill/>
                          </a:uFill>
                          <a:hlinkClick r:id="rId7"/>
                        </a:rPr>
                        <a:t>POST</a:t>
                      </a:r>
                      <a:endParaRPr sz="1100">
                        <a:solidFill>
                          <a:srgbClr val="0B0080"/>
                        </a:solidFill>
                        <a:highlight>
                          <a:srgbClr val="F9F9F9"/>
                        </a:highlight>
                        <a:uFill>
                          <a:noFill/>
                        </a:uFill>
                        <a:hlinkClick r:id="rId8"/>
                      </a:endParaRPr>
                    </a:p>
                  </a:txBody>
                  <a:tcPr marT="20975" marB="20975" marR="27950" marL="279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r>
              <a:tr h="370100">
                <a:tc>
                  <a:txBody>
                    <a:bodyPr/>
                    <a:lstStyle/>
                    <a:p>
                      <a:pPr indent="0" lvl="0" marL="0" rtl="0" algn="l">
                        <a:lnSpc>
                          <a:spcPct val="122181"/>
                        </a:lnSpc>
                        <a:spcBef>
                          <a:spcPts val="800"/>
                        </a:spcBef>
                        <a:spcAft>
                          <a:spcPts val="800"/>
                        </a:spcAft>
                        <a:buNone/>
                      </a:pPr>
                      <a:r>
                        <a:rPr lang="en" sz="1100">
                          <a:highlight>
                            <a:srgbClr val="F9F9F9"/>
                          </a:highlight>
                        </a:rPr>
                        <a:t>Read (Retrieve)</a:t>
                      </a:r>
                      <a:endParaRPr sz="1100">
                        <a:highlight>
                          <a:srgbClr val="F9F9F9"/>
                        </a:highlight>
                      </a:endParaRPr>
                    </a:p>
                  </a:txBody>
                  <a:tcPr marT="20975" marB="20975" marR="27950" marL="279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c>
                  <a:txBody>
                    <a:bodyPr/>
                    <a:lstStyle/>
                    <a:p>
                      <a:pPr indent="0" lvl="0" marL="0" rtl="0" algn="l">
                        <a:lnSpc>
                          <a:spcPct val="122181"/>
                        </a:lnSpc>
                        <a:spcBef>
                          <a:spcPts val="800"/>
                        </a:spcBef>
                        <a:spcAft>
                          <a:spcPts val="800"/>
                        </a:spcAft>
                        <a:buNone/>
                      </a:pPr>
                      <a:r>
                        <a:rPr lang="en" sz="1100">
                          <a:solidFill>
                            <a:srgbClr val="0B0080"/>
                          </a:solidFill>
                          <a:highlight>
                            <a:srgbClr val="F9F9F9"/>
                          </a:highlight>
                          <a:uFill>
                            <a:noFill/>
                          </a:uFill>
                          <a:hlinkClick r:id="rId9"/>
                        </a:rPr>
                        <a:t>SELECT</a:t>
                      </a:r>
                      <a:endParaRPr sz="1100">
                        <a:solidFill>
                          <a:srgbClr val="0B0080"/>
                        </a:solidFill>
                        <a:highlight>
                          <a:srgbClr val="F9F9F9"/>
                        </a:highlight>
                        <a:uFill>
                          <a:noFill/>
                        </a:uFill>
                        <a:hlinkClick r:id="rId10"/>
                      </a:endParaRPr>
                    </a:p>
                  </a:txBody>
                  <a:tcPr marT="20975" marB="20975" marR="27950" marL="279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c>
                  <a:txBody>
                    <a:bodyPr/>
                    <a:lstStyle/>
                    <a:p>
                      <a:pPr indent="0" lvl="0" marL="0" rtl="0" algn="l">
                        <a:lnSpc>
                          <a:spcPct val="122181"/>
                        </a:lnSpc>
                        <a:spcBef>
                          <a:spcPts val="800"/>
                        </a:spcBef>
                        <a:spcAft>
                          <a:spcPts val="800"/>
                        </a:spcAft>
                        <a:buNone/>
                      </a:pPr>
                      <a:r>
                        <a:rPr lang="en" sz="1100">
                          <a:solidFill>
                            <a:srgbClr val="0B0080"/>
                          </a:solidFill>
                          <a:highlight>
                            <a:srgbClr val="F9F9F9"/>
                          </a:highlight>
                          <a:uFill>
                            <a:noFill/>
                          </a:uFill>
                          <a:hlinkClick r:id="rId11"/>
                        </a:rPr>
                        <a:t>GET</a:t>
                      </a:r>
                      <a:endParaRPr sz="1100">
                        <a:solidFill>
                          <a:srgbClr val="0B0080"/>
                        </a:solidFill>
                        <a:highlight>
                          <a:srgbClr val="F9F9F9"/>
                        </a:highlight>
                        <a:uFill>
                          <a:noFill/>
                        </a:uFill>
                        <a:hlinkClick r:id="rId12"/>
                      </a:endParaRPr>
                    </a:p>
                  </a:txBody>
                  <a:tcPr marT="20975" marB="20975" marR="27950" marL="279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r>
              <a:tr h="370100">
                <a:tc>
                  <a:txBody>
                    <a:bodyPr/>
                    <a:lstStyle/>
                    <a:p>
                      <a:pPr indent="0" lvl="0" marL="0" rtl="0" algn="l">
                        <a:lnSpc>
                          <a:spcPct val="122181"/>
                        </a:lnSpc>
                        <a:spcBef>
                          <a:spcPts val="800"/>
                        </a:spcBef>
                        <a:spcAft>
                          <a:spcPts val="800"/>
                        </a:spcAft>
                        <a:buNone/>
                      </a:pPr>
                      <a:r>
                        <a:rPr lang="en" sz="1100">
                          <a:highlight>
                            <a:srgbClr val="F9F9F9"/>
                          </a:highlight>
                        </a:rPr>
                        <a:t>Update (Modify)</a:t>
                      </a:r>
                      <a:endParaRPr sz="1100">
                        <a:highlight>
                          <a:srgbClr val="F9F9F9"/>
                        </a:highlight>
                      </a:endParaRPr>
                    </a:p>
                  </a:txBody>
                  <a:tcPr marT="20975" marB="20975" marR="27950" marL="279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c>
                  <a:txBody>
                    <a:bodyPr/>
                    <a:lstStyle/>
                    <a:p>
                      <a:pPr indent="0" lvl="0" marL="0" rtl="0" algn="l">
                        <a:lnSpc>
                          <a:spcPct val="122181"/>
                        </a:lnSpc>
                        <a:spcBef>
                          <a:spcPts val="800"/>
                        </a:spcBef>
                        <a:spcAft>
                          <a:spcPts val="800"/>
                        </a:spcAft>
                        <a:buNone/>
                      </a:pPr>
                      <a:r>
                        <a:rPr lang="en" sz="1100">
                          <a:solidFill>
                            <a:srgbClr val="0B0080"/>
                          </a:solidFill>
                          <a:highlight>
                            <a:srgbClr val="F9F9F9"/>
                          </a:highlight>
                          <a:uFill>
                            <a:noFill/>
                          </a:uFill>
                          <a:hlinkClick r:id="rId13"/>
                        </a:rPr>
                        <a:t>UPDATE</a:t>
                      </a:r>
                      <a:endParaRPr sz="1100">
                        <a:solidFill>
                          <a:srgbClr val="0B0080"/>
                        </a:solidFill>
                        <a:highlight>
                          <a:srgbClr val="F9F9F9"/>
                        </a:highlight>
                        <a:uFill>
                          <a:noFill/>
                        </a:uFill>
                        <a:hlinkClick r:id="rId14"/>
                      </a:endParaRPr>
                    </a:p>
                  </a:txBody>
                  <a:tcPr marT="20975" marB="20975" marR="27950" marL="279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c>
                  <a:txBody>
                    <a:bodyPr/>
                    <a:lstStyle/>
                    <a:p>
                      <a:pPr indent="0" lvl="0" marL="0" rtl="0" algn="l">
                        <a:lnSpc>
                          <a:spcPct val="122181"/>
                        </a:lnSpc>
                        <a:spcBef>
                          <a:spcPts val="800"/>
                        </a:spcBef>
                        <a:spcAft>
                          <a:spcPts val="800"/>
                        </a:spcAft>
                        <a:buNone/>
                      </a:pPr>
                      <a:r>
                        <a:rPr lang="en" sz="1100">
                          <a:solidFill>
                            <a:srgbClr val="0B0080"/>
                          </a:solidFill>
                          <a:highlight>
                            <a:srgbClr val="F9F9F9"/>
                          </a:highlight>
                          <a:uFill>
                            <a:noFill/>
                          </a:uFill>
                          <a:hlinkClick r:id="rId15"/>
                        </a:rPr>
                        <a:t>PUT</a:t>
                      </a:r>
                      <a:r>
                        <a:rPr lang="en" sz="1100">
                          <a:highlight>
                            <a:srgbClr val="F9F9F9"/>
                          </a:highlight>
                        </a:rPr>
                        <a:t> / </a:t>
                      </a:r>
                      <a:r>
                        <a:rPr lang="en" sz="1100">
                          <a:solidFill>
                            <a:srgbClr val="0B0080"/>
                          </a:solidFill>
                          <a:highlight>
                            <a:srgbClr val="F9F9F9"/>
                          </a:highlight>
                          <a:uFill>
                            <a:noFill/>
                          </a:uFill>
                          <a:hlinkClick r:id="rId16"/>
                        </a:rPr>
                        <a:t>PATCH</a:t>
                      </a:r>
                      <a:endParaRPr sz="1100">
                        <a:solidFill>
                          <a:srgbClr val="0B0080"/>
                        </a:solidFill>
                        <a:highlight>
                          <a:srgbClr val="F9F9F9"/>
                        </a:highlight>
                        <a:uFill>
                          <a:noFill/>
                        </a:uFill>
                        <a:hlinkClick r:id="rId17"/>
                      </a:endParaRPr>
                    </a:p>
                  </a:txBody>
                  <a:tcPr marT="20975" marB="20975" marR="27950" marL="279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r>
              <a:tr h="545200">
                <a:tc>
                  <a:txBody>
                    <a:bodyPr/>
                    <a:lstStyle/>
                    <a:p>
                      <a:pPr indent="0" lvl="0" marL="0" rtl="0" algn="l">
                        <a:lnSpc>
                          <a:spcPct val="122181"/>
                        </a:lnSpc>
                        <a:spcBef>
                          <a:spcPts val="800"/>
                        </a:spcBef>
                        <a:spcAft>
                          <a:spcPts val="800"/>
                        </a:spcAft>
                        <a:buNone/>
                      </a:pPr>
                      <a:r>
                        <a:rPr lang="en" sz="1100">
                          <a:highlight>
                            <a:srgbClr val="F9F9F9"/>
                          </a:highlight>
                        </a:rPr>
                        <a:t>Delete (Destroy)</a:t>
                      </a:r>
                      <a:endParaRPr sz="1100">
                        <a:highlight>
                          <a:srgbClr val="F9F9F9"/>
                        </a:highlight>
                      </a:endParaRPr>
                    </a:p>
                  </a:txBody>
                  <a:tcPr marT="20975" marB="20975" marR="27950" marL="279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c>
                  <a:txBody>
                    <a:bodyPr/>
                    <a:lstStyle/>
                    <a:p>
                      <a:pPr indent="0" lvl="0" marL="0" rtl="0" algn="l">
                        <a:lnSpc>
                          <a:spcPct val="122181"/>
                        </a:lnSpc>
                        <a:spcBef>
                          <a:spcPts val="800"/>
                        </a:spcBef>
                        <a:spcAft>
                          <a:spcPts val="800"/>
                        </a:spcAft>
                        <a:buNone/>
                      </a:pPr>
                      <a:r>
                        <a:rPr lang="en" sz="1100">
                          <a:solidFill>
                            <a:srgbClr val="0B0080"/>
                          </a:solidFill>
                          <a:highlight>
                            <a:srgbClr val="F9F9F9"/>
                          </a:highlight>
                          <a:uFill>
                            <a:noFill/>
                          </a:uFill>
                          <a:hlinkClick r:id="rId18"/>
                        </a:rPr>
                        <a:t>DELETE</a:t>
                      </a:r>
                      <a:endParaRPr sz="1100">
                        <a:solidFill>
                          <a:srgbClr val="0B0080"/>
                        </a:solidFill>
                        <a:highlight>
                          <a:srgbClr val="F9F9F9"/>
                        </a:highlight>
                        <a:uFill>
                          <a:noFill/>
                        </a:uFill>
                        <a:hlinkClick r:id="rId19"/>
                      </a:endParaRPr>
                    </a:p>
                  </a:txBody>
                  <a:tcPr marT="20975" marB="20975" marR="27950" marL="279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c>
                  <a:txBody>
                    <a:bodyPr/>
                    <a:lstStyle/>
                    <a:p>
                      <a:pPr indent="0" lvl="0" marL="0" rtl="0" algn="l">
                        <a:lnSpc>
                          <a:spcPct val="122181"/>
                        </a:lnSpc>
                        <a:spcBef>
                          <a:spcPts val="800"/>
                        </a:spcBef>
                        <a:spcAft>
                          <a:spcPts val="800"/>
                        </a:spcAft>
                        <a:buNone/>
                      </a:pPr>
                      <a:r>
                        <a:rPr lang="en" sz="1100">
                          <a:solidFill>
                            <a:srgbClr val="0B0080"/>
                          </a:solidFill>
                          <a:highlight>
                            <a:srgbClr val="F9F9F9"/>
                          </a:highlight>
                          <a:uFill>
                            <a:noFill/>
                          </a:uFill>
                          <a:hlinkClick r:id="rId20"/>
                        </a:rPr>
                        <a:t>DELETE</a:t>
                      </a:r>
                      <a:endParaRPr sz="1100">
                        <a:solidFill>
                          <a:srgbClr val="0B0080"/>
                        </a:solidFill>
                        <a:highlight>
                          <a:srgbClr val="F9F9F9"/>
                        </a:highlight>
                        <a:uFill>
                          <a:noFill/>
                        </a:uFill>
                        <a:hlinkClick r:id="rId21"/>
                      </a:endParaRPr>
                    </a:p>
                  </a:txBody>
                  <a:tcPr marT="20975" marB="20975" marR="27950" marL="279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Typically we employed CRUD via RESTful APIs</a:t>
            </a:r>
            <a:endParaRPr>
              <a:latin typeface="Calibri"/>
              <a:ea typeface="Calibri"/>
              <a:cs typeface="Calibri"/>
              <a:sym typeface="Calibri"/>
            </a:endParaRPr>
          </a:p>
        </p:txBody>
      </p:sp>
      <p:sp>
        <p:nvSpPr>
          <p:cNvPr id="187" name="Google Shape;187;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914400" rtl="0" algn="l">
              <a:spcBef>
                <a:spcPts val="0"/>
              </a:spcBef>
              <a:spcAft>
                <a:spcPts val="0"/>
              </a:spcAft>
              <a:buClr>
                <a:schemeClr val="dk1"/>
              </a:buClr>
              <a:buSzPts val="1800"/>
              <a:buChar char="●"/>
            </a:pPr>
            <a:r>
              <a:rPr lang="en">
                <a:solidFill>
                  <a:schemeClr val="dk1"/>
                </a:solidFill>
              </a:rPr>
              <a:t>RESTful APIs - </a:t>
            </a:r>
            <a:r>
              <a:rPr lang="en" u="sng">
                <a:solidFill>
                  <a:schemeClr val="hlink"/>
                </a:solidFill>
                <a:hlinkClick r:id="rId3"/>
              </a:rPr>
              <a:t>Representational state transfer</a:t>
            </a:r>
            <a:endParaRPr>
              <a:solidFill>
                <a:schemeClr val="dk1"/>
              </a:solidFill>
            </a:endParaRPr>
          </a:p>
          <a:p>
            <a:pPr indent="0" lvl="0" marL="0" rtl="0" algn="l">
              <a:spcBef>
                <a:spcPts val="1600"/>
              </a:spcBef>
              <a:spcAft>
                <a:spcPts val="0"/>
              </a:spcAft>
              <a:buNone/>
            </a:pPr>
            <a:r>
              <a:rPr lang="en"/>
              <a:t>The name “Representational State Transfer” is intended to evoke an image of how a well-designed Web application behaves: a network of Web pages forms a virtual state machine, allowing a user to progress through the application by selecting a link or submitting a short data-entry form, with each action resulting in a transition to the next state of the application by transferring a representation of that state to the user. - Roy Fielding</a:t>
            </a:r>
            <a:endParaRPr/>
          </a:p>
          <a:p>
            <a:pPr indent="-342900" lvl="0" marL="457200" rtl="0" algn="l">
              <a:spcBef>
                <a:spcPts val="1600"/>
              </a:spcBef>
              <a:spcAft>
                <a:spcPts val="0"/>
              </a:spcAft>
              <a:buSzPts val="1800"/>
              <a:buChar char="●"/>
            </a:pPr>
            <a:r>
              <a:rPr lang="en"/>
              <a:t>HTTP 1.1 based on REST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REST Practices</a:t>
            </a:r>
            <a:endParaRPr>
              <a:latin typeface="Calibri"/>
              <a:ea typeface="Calibri"/>
              <a:cs typeface="Calibri"/>
              <a:sym typeface="Calibri"/>
            </a:endParaRPr>
          </a:p>
        </p:txBody>
      </p:sp>
      <p:sp>
        <p:nvSpPr>
          <p:cNvPr id="193" name="Google Shape;193;p30"/>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Calibri"/>
              <a:ea typeface="Calibri"/>
              <a:cs typeface="Calibri"/>
              <a:sym typeface="Calibri"/>
            </a:endParaRPr>
          </a:p>
        </p:txBody>
      </p:sp>
      <p:graphicFrame>
        <p:nvGraphicFramePr>
          <p:cNvPr id="194" name="Google Shape;194;p30"/>
          <p:cNvGraphicFramePr/>
          <p:nvPr/>
        </p:nvGraphicFramePr>
        <p:xfrm>
          <a:off x="952500" y="1095375"/>
          <a:ext cx="3000000" cy="3000000"/>
        </p:xfrm>
        <a:graphic>
          <a:graphicData uri="http://schemas.openxmlformats.org/drawingml/2006/table">
            <a:tbl>
              <a:tblPr>
                <a:noFill/>
                <a:tableStyleId>{DF5DDF0B-8B15-4B89-8A8A-76533CC183A5}</a:tableStyleId>
              </a:tblPr>
              <a:tblGrid>
                <a:gridCol w="1554750"/>
                <a:gridCol w="1340850"/>
                <a:gridCol w="1447800"/>
                <a:gridCol w="1447800"/>
                <a:gridCol w="1447800"/>
              </a:tblGrid>
              <a:tr h="448950">
                <a:tc>
                  <a:txBody>
                    <a:bodyPr/>
                    <a:lstStyle/>
                    <a:p>
                      <a:pPr indent="0" lvl="0" marL="0" rtl="0" algn="l">
                        <a:spcBef>
                          <a:spcPts val="0"/>
                        </a:spcBef>
                        <a:spcAft>
                          <a:spcPts val="0"/>
                        </a:spcAft>
                        <a:buNone/>
                      </a:pPr>
                      <a:r>
                        <a:rPr b="1" lang="en" sz="1100">
                          <a:solidFill>
                            <a:srgbClr val="CCCCCC"/>
                          </a:solidFill>
                        </a:rPr>
                        <a:t>Resource</a:t>
                      </a:r>
                      <a:endParaRPr b="1" sz="1100">
                        <a:solidFill>
                          <a:srgbClr val="CCCCCC"/>
                        </a:solidFill>
                      </a:endParaRPr>
                    </a:p>
                  </a:txBody>
                  <a:tcPr marT="68575" marB="68575" marR="91425" marL="91425"/>
                </a:tc>
                <a:tc>
                  <a:txBody>
                    <a:bodyPr/>
                    <a:lstStyle/>
                    <a:p>
                      <a:pPr indent="0" lvl="0" marL="0" rtl="0" algn="l">
                        <a:spcBef>
                          <a:spcPts val="0"/>
                        </a:spcBef>
                        <a:spcAft>
                          <a:spcPts val="0"/>
                        </a:spcAft>
                        <a:buNone/>
                      </a:pPr>
                      <a:r>
                        <a:rPr b="1" lang="en" sz="1100">
                          <a:solidFill>
                            <a:srgbClr val="CCCCCC"/>
                          </a:solidFill>
                        </a:rPr>
                        <a:t>POST</a:t>
                      </a:r>
                      <a:endParaRPr b="1" sz="1100">
                        <a:solidFill>
                          <a:srgbClr val="CCCCCC"/>
                        </a:solidFill>
                      </a:endParaRPr>
                    </a:p>
                    <a:p>
                      <a:pPr indent="0" lvl="0" marL="0" rtl="0" algn="l">
                        <a:spcBef>
                          <a:spcPts val="0"/>
                        </a:spcBef>
                        <a:spcAft>
                          <a:spcPts val="0"/>
                        </a:spcAft>
                        <a:buNone/>
                      </a:pPr>
                      <a:r>
                        <a:rPr lang="en" sz="1100">
                          <a:solidFill>
                            <a:srgbClr val="CCCCCC"/>
                          </a:solidFill>
                        </a:rPr>
                        <a:t>create`</a:t>
                      </a:r>
                      <a:endParaRPr sz="1100">
                        <a:solidFill>
                          <a:srgbClr val="CCCCCC"/>
                        </a:solidFill>
                      </a:endParaRPr>
                    </a:p>
                  </a:txBody>
                  <a:tcPr marT="68575" marB="68575" marR="91425" marL="91425"/>
                </a:tc>
                <a:tc>
                  <a:txBody>
                    <a:bodyPr/>
                    <a:lstStyle/>
                    <a:p>
                      <a:pPr indent="0" lvl="0" marL="0" rtl="0" algn="l">
                        <a:spcBef>
                          <a:spcPts val="0"/>
                        </a:spcBef>
                        <a:spcAft>
                          <a:spcPts val="0"/>
                        </a:spcAft>
                        <a:buNone/>
                      </a:pPr>
                      <a:r>
                        <a:rPr b="1" lang="en" sz="1100">
                          <a:solidFill>
                            <a:srgbClr val="CCCCCC"/>
                          </a:solidFill>
                        </a:rPr>
                        <a:t>GET</a:t>
                      </a:r>
                      <a:endParaRPr b="1" sz="1100">
                        <a:solidFill>
                          <a:srgbClr val="CCCCCC"/>
                        </a:solidFill>
                      </a:endParaRPr>
                    </a:p>
                    <a:p>
                      <a:pPr indent="0" lvl="0" marL="0" rtl="0" algn="l">
                        <a:spcBef>
                          <a:spcPts val="0"/>
                        </a:spcBef>
                        <a:spcAft>
                          <a:spcPts val="0"/>
                        </a:spcAft>
                        <a:buNone/>
                      </a:pPr>
                      <a:r>
                        <a:rPr lang="en" sz="1100">
                          <a:solidFill>
                            <a:srgbClr val="CCCCCC"/>
                          </a:solidFill>
                        </a:rPr>
                        <a:t>read</a:t>
                      </a:r>
                      <a:endParaRPr sz="1100">
                        <a:solidFill>
                          <a:srgbClr val="CCCCCC"/>
                        </a:solidFill>
                      </a:endParaRPr>
                    </a:p>
                  </a:txBody>
                  <a:tcPr marT="68575" marB="68575" marR="91425" marL="91425"/>
                </a:tc>
                <a:tc>
                  <a:txBody>
                    <a:bodyPr/>
                    <a:lstStyle/>
                    <a:p>
                      <a:pPr indent="0" lvl="0" marL="0" rtl="0" algn="l">
                        <a:spcBef>
                          <a:spcPts val="0"/>
                        </a:spcBef>
                        <a:spcAft>
                          <a:spcPts val="0"/>
                        </a:spcAft>
                        <a:buNone/>
                      </a:pPr>
                      <a:r>
                        <a:rPr b="1" lang="en" sz="1100">
                          <a:solidFill>
                            <a:srgbClr val="CCCCCC"/>
                          </a:solidFill>
                        </a:rPr>
                        <a:t>PUT</a:t>
                      </a:r>
                      <a:endParaRPr b="1" sz="1100">
                        <a:solidFill>
                          <a:srgbClr val="CCCCCC"/>
                        </a:solidFill>
                      </a:endParaRPr>
                    </a:p>
                    <a:p>
                      <a:pPr indent="0" lvl="0" marL="0" rtl="0" algn="l">
                        <a:spcBef>
                          <a:spcPts val="0"/>
                        </a:spcBef>
                        <a:spcAft>
                          <a:spcPts val="0"/>
                        </a:spcAft>
                        <a:buNone/>
                      </a:pPr>
                      <a:r>
                        <a:rPr lang="en" sz="1100">
                          <a:solidFill>
                            <a:srgbClr val="CCCCCC"/>
                          </a:solidFill>
                        </a:rPr>
                        <a:t>update</a:t>
                      </a:r>
                      <a:endParaRPr sz="1100">
                        <a:solidFill>
                          <a:srgbClr val="CCCCCC"/>
                        </a:solidFill>
                      </a:endParaRPr>
                    </a:p>
                  </a:txBody>
                  <a:tcPr marT="68575" marB="68575" marR="91425" marL="91425"/>
                </a:tc>
                <a:tc>
                  <a:txBody>
                    <a:bodyPr/>
                    <a:lstStyle/>
                    <a:p>
                      <a:pPr indent="0" lvl="0" marL="0" rtl="0" algn="l">
                        <a:spcBef>
                          <a:spcPts val="0"/>
                        </a:spcBef>
                        <a:spcAft>
                          <a:spcPts val="0"/>
                        </a:spcAft>
                        <a:buNone/>
                      </a:pPr>
                      <a:r>
                        <a:rPr b="1" lang="en" sz="1100">
                          <a:solidFill>
                            <a:srgbClr val="CCCCCC"/>
                          </a:solidFill>
                        </a:rPr>
                        <a:t>DELETE</a:t>
                      </a:r>
                      <a:endParaRPr b="1" sz="1100">
                        <a:solidFill>
                          <a:srgbClr val="CCCCCC"/>
                        </a:solidFill>
                      </a:endParaRPr>
                    </a:p>
                    <a:p>
                      <a:pPr indent="0" lvl="0" marL="0" rtl="0" algn="l">
                        <a:spcBef>
                          <a:spcPts val="0"/>
                        </a:spcBef>
                        <a:spcAft>
                          <a:spcPts val="0"/>
                        </a:spcAft>
                        <a:buNone/>
                      </a:pPr>
                      <a:r>
                        <a:rPr lang="en" sz="1100">
                          <a:solidFill>
                            <a:srgbClr val="CCCCCC"/>
                          </a:solidFill>
                        </a:rPr>
                        <a:t>delete</a:t>
                      </a:r>
                      <a:endParaRPr sz="1100">
                        <a:solidFill>
                          <a:srgbClr val="CCCCCC"/>
                        </a:solidFill>
                      </a:endParaRPr>
                    </a:p>
                  </a:txBody>
                  <a:tcPr marT="68575" marB="68575" marR="91425" marL="91425"/>
                </a:tc>
              </a:tr>
              <a:tr h="448950">
                <a:tc>
                  <a:txBody>
                    <a:bodyPr/>
                    <a:lstStyle/>
                    <a:p>
                      <a:pPr indent="0" lvl="0" marL="0" rtl="0" algn="l">
                        <a:spcBef>
                          <a:spcPts val="0"/>
                        </a:spcBef>
                        <a:spcAft>
                          <a:spcPts val="0"/>
                        </a:spcAft>
                        <a:buNone/>
                      </a:pPr>
                      <a:r>
                        <a:rPr lang="en" sz="1100">
                          <a:solidFill>
                            <a:srgbClr val="CCCCCC"/>
                          </a:solidFill>
                        </a:rPr>
                        <a:t>/accounts</a:t>
                      </a:r>
                      <a:endParaRPr sz="1100">
                        <a:solidFill>
                          <a:srgbClr val="CCCCCC"/>
                        </a:solidFill>
                      </a:endParaRPr>
                    </a:p>
                  </a:txBody>
                  <a:tcPr marT="68575" marB="68575" marR="91425" marL="91425"/>
                </a:tc>
                <a:tc>
                  <a:txBody>
                    <a:bodyPr/>
                    <a:lstStyle/>
                    <a:p>
                      <a:pPr indent="0" lvl="0" marL="0" rtl="0" algn="l">
                        <a:spcBef>
                          <a:spcPts val="0"/>
                        </a:spcBef>
                        <a:spcAft>
                          <a:spcPts val="0"/>
                        </a:spcAft>
                        <a:buNone/>
                      </a:pPr>
                      <a:r>
                        <a:rPr lang="en" sz="1100">
                          <a:solidFill>
                            <a:srgbClr val="CCCCCC"/>
                          </a:solidFill>
                        </a:rPr>
                        <a:t>Create a new account</a:t>
                      </a:r>
                      <a:endParaRPr sz="1100">
                        <a:solidFill>
                          <a:srgbClr val="CCCCCC"/>
                        </a:solidFill>
                      </a:endParaRPr>
                    </a:p>
                  </a:txBody>
                  <a:tcPr marT="68575" marB="68575" marR="91425" marL="91425"/>
                </a:tc>
                <a:tc>
                  <a:txBody>
                    <a:bodyPr/>
                    <a:lstStyle/>
                    <a:p>
                      <a:pPr indent="0" lvl="0" marL="0" rtl="0" algn="l">
                        <a:spcBef>
                          <a:spcPts val="0"/>
                        </a:spcBef>
                        <a:spcAft>
                          <a:spcPts val="0"/>
                        </a:spcAft>
                        <a:buNone/>
                      </a:pPr>
                      <a:r>
                        <a:rPr lang="en" sz="1100">
                          <a:solidFill>
                            <a:srgbClr val="CCCCCC"/>
                          </a:solidFill>
                        </a:rPr>
                        <a:t>List accounts</a:t>
                      </a:r>
                      <a:endParaRPr sz="1100">
                        <a:solidFill>
                          <a:srgbClr val="CCCCCC"/>
                        </a:solidFill>
                      </a:endParaRPr>
                    </a:p>
                  </a:txBody>
                  <a:tcPr marT="68575" marB="68575" marR="91425" marL="91425"/>
                </a:tc>
                <a:tc>
                  <a:txBody>
                    <a:bodyPr/>
                    <a:lstStyle/>
                    <a:p>
                      <a:pPr indent="0" lvl="0" marL="0" rtl="0" algn="l">
                        <a:spcBef>
                          <a:spcPts val="0"/>
                        </a:spcBef>
                        <a:spcAft>
                          <a:spcPts val="0"/>
                        </a:spcAft>
                        <a:buNone/>
                      </a:pPr>
                      <a:r>
                        <a:rPr lang="en" sz="1100">
                          <a:solidFill>
                            <a:srgbClr val="CCCCCC"/>
                          </a:solidFill>
                        </a:rPr>
                        <a:t>Bulk update accounts</a:t>
                      </a:r>
                      <a:endParaRPr sz="1100">
                        <a:solidFill>
                          <a:srgbClr val="CCCCCC"/>
                        </a:solidFill>
                      </a:endParaRPr>
                    </a:p>
                  </a:txBody>
                  <a:tcPr marT="68575" marB="68575" marR="91425" marL="91425"/>
                </a:tc>
                <a:tc>
                  <a:txBody>
                    <a:bodyPr/>
                    <a:lstStyle/>
                    <a:p>
                      <a:pPr indent="0" lvl="0" marL="0" rtl="0" algn="l">
                        <a:spcBef>
                          <a:spcPts val="0"/>
                        </a:spcBef>
                        <a:spcAft>
                          <a:spcPts val="0"/>
                        </a:spcAft>
                        <a:buNone/>
                      </a:pPr>
                      <a:r>
                        <a:rPr lang="en" sz="1100">
                          <a:solidFill>
                            <a:srgbClr val="CCCCCC"/>
                          </a:solidFill>
                        </a:rPr>
                        <a:t>Delete all accounts</a:t>
                      </a:r>
                      <a:endParaRPr sz="1100">
                        <a:solidFill>
                          <a:srgbClr val="CCCCCC"/>
                        </a:solidFill>
                      </a:endParaRPr>
                    </a:p>
                  </a:txBody>
                  <a:tcPr marT="68575" marB="68575" marR="91425" marL="91425"/>
                </a:tc>
              </a:tr>
              <a:tr h="769625">
                <a:tc>
                  <a:txBody>
                    <a:bodyPr/>
                    <a:lstStyle/>
                    <a:p>
                      <a:pPr indent="0" lvl="0" marL="0" rtl="0" algn="l">
                        <a:spcBef>
                          <a:spcPts val="0"/>
                        </a:spcBef>
                        <a:spcAft>
                          <a:spcPts val="0"/>
                        </a:spcAft>
                        <a:buNone/>
                      </a:pPr>
                      <a:r>
                        <a:rPr lang="en" sz="1100">
                          <a:solidFill>
                            <a:srgbClr val="CCCCCC"/>
                          </a:solidFill>
                        </a:rPr>
                        <a:t>/accounts/123</a:t>
                      </a:r>
                      <a:endParaRPr sz="1100">
                        <a:solidFill>
                          <a:srgbClr val="CCCCCC"/>
                        </a:solidFill>
                      </a:endParaRPr>
                    </a:p>
                  </a:txBody>
                  <a:tcPr marT="68575" marB="68575" marR="91425" marL="91425"/>
                </a:tc>
                <a:tc>
                  <a:txBody>
                    <a:bodyPr/>
                    <a:lstStyle/>
                    <a:p>
                      <a:pPr indent="0" lvl="0" marL="0" rtl="0" algn="l">
                        <a:spcBef>
                          <a:spcPts val="0"/>
                        </a:spcBef>
                        <a:spcAft>
                          <a:spcPts val="0"/>
                        </a:spcAft>
                        <a:buNone/>
                      </a:pPr>
                      <a:r>
                        <a:rPr lang="en" sz="1100">
                          <a:solidFill>
                            <a:srgbClr val="CCCCCC"/>
                          </a:solidFill>
                        </a:rPr>
                        <a:t>Error</a:t>
                      </a:r>
                      <a:endParaRPr sz="1100">
                        <a:solidFill>
                          <a:srgbClr val="CCCCCC"/>
                        </a:solidFill>
                      </a:endParaRPr>
                    </a:p>
                  </a:txBody>
                  <a:tcPr marT="68575" marB="68575" marR="91425" marL="91425"/>
                </a:tc>
                <a:tc>
                  <a:txBody>
                    <a:bodyPr/>
                    <a:lstStyle/>
                    <a:p>
                      <a:pPr indent="0" lvl="0" marL="0" rtl="0" algn="l">
                        <a:spcBef>
                          <a:spcPts val="0"/>
                        </a:spcBef>
                        <a:spcAft>
                          <a:spcPts val="0"/>
                        </a:spcAft>
                        <a:buNone/>
                      </a:pPr>
                      <a:r>
                        <a:rPr lang="en" sz="1100">
                          <a:solidFill>
                            <a:srgbClr val="CCCCCC"/>
                          </a:solidFill>
                        </a:rPr>
                        <a:t>Show account 123</a:t>
                      </a:r>
                      <a:endParaRPr sz="1100">
                        <a:solidFill>
                          <a:srgbClr val="CCCCCC"/>
                        </a:solidFill>
                      </a:endParaRPr>
                    </a:p>
                  </a:txBody>
                  <a:tcPr marT="68575" marB="68575" marR="91425" marL="91425"/>
                </a:tc>
                <a:tc>
                  <a:txBody>
                    <a:bodyPr/>
                    <a:lstStyle/>
                    <a:p>
                      <a:pPr indent="0" lvl="0" marL="0" rtl="0" algn="l">
                        <a:spcBef>
                          <a:spcPts val="0"/>
                        </a:spcBef>
                        <a:spcAft>
                          <a:spcPts val="0"/>
                        </a:spcAft>
                        <a:buNone/>
                      </a:pPr>
                      <a:r>
                        <a:rPr lang="en" sz="1100">
                          <a:solidFill>
                            <a:srgbClr val="CCCCCC"/>
                          </a:solidFill>
                        </a:rPr>
                        <a:t>If exists update account 123</a:t>
                      </a:r>
                      <a:endParaRPr sz="1100">
                        <a:solidFill>
                          <a:srgbClr val="CCCCCC"/>
                        </a:solidFill>
                      </a:endParaRPr>
                    </a:p>
                    <a:p>
                      <a:pPr indent="0" lvl="0" marL="0" rtl="0" algn="l">
                        <a:spcBef>
                          <a:spcPts val="0"/>
                        </a:spcBef>
                        <a:spcAft>
                          <a:spcPts val="0"/>
                        </a:spcAft>
                        <a:buNone/>
                      </a:pPr>
                      <a:r>
                        <a:t/>
                      </a:r>
                      <a:endParaRPr sz="1100">
                        <a:solidFill>
                          <a:srgbClr val="CCCCCC"/>
                        </a:solidFill>
                      </a:endParaRPr>
                    </a:p>
                    <a:p>
                      <a:pPr indent="0" lvl="0" marL="0" rtl="0" algn="l">
                        <a:spcBef>
                          <a:spcPts val="0"/>
                        </a:spcBef>
                        <a:spcAft>
                          <a:spcPts val="0"/>
                        </a:spcAft>
                        <a:buNone/>
                      </a:pPr>
                      <a:r>
                        <a:rPr lang="en" sz="1100">
                          <a:solidFill>
                            <a:srgbClr val="CCCCCC"/>
                          </a:solidFill>
                        </a:rPr>
                        <a:t>If not error</a:t>
                      </a:r>
                      <a:endParaRPr sz="1100">
                        <a:solidFill>
                          <a:srgbClr val="CCCCCC"/>
                        </a:solidFill>
                      </a:endParaRPr>
                    </a:p>
                  </a:txBody>
                  <a:tcPr marT="68575" marB="68575" marR="91425" marL="91425"/>
                </a:tc>
                <a:tc>
                  <a:txBody>
                    <a:bodyPr/>
                    <a:lstStyle/>
                    <a:p>
                      <a:pPr indent="0" lvl="0" marL="0" rtl="0" algn="l">
                        <a:spcBef>
                          <a:spcPts val="0"/>
                        </a:spcBef>
                        <a:spcAft>
                          <a:spcPts val="0"/>
                        </a:spcAft>
                        <a:buNone/>
                      </a:pPr>
                      <a:r>
                        <a:rPr lang="en" sz="1100">
                          <a:solidFill>
                            <a:srgbClr val="CCCCCC"/>
                          </a:solidFill>
                        </a:rPr>
                        <a:t>Delete account 123</a:t>
                      </a:r>
                      <a:endParaRPr sz="1100">
                        <a:solidFill>
                          <a:srgbClr val="CCCCCC"/>
                        </a:solidFill>
                      </a:endParaRPr>
                    </a:p>
                  </a:txBody>
                  <a:tcPr marT="68575" marB="68575" marR="91425" marL="91425"/>
                </a:tc>
              </a:tr>
              <a:tr h="448950">
                <a:tc>
                  <a:txBody>
                    <a:bodyPr/>
                    <a:lstStyle/>
                    <a:p>
                      <a:pPr indent="0" lvl="0" marL="0" rtl="0" algn="l">
                        <a:spcBef>
                          <a:spcPts val="0"/>
                        </a:spcBef>
                        <a:spcAft>
                          <a:spcPts val="0"/>
                        </a:spcAft>
                        <a:buNone/>
                      </a:pPr>
                      <a:r>
                        <a:rPr lang="en" sz="1100">
                          <a:solidFill>
                            <a:srgbClr val="CCCCCC"/>
                          </a:solidFill>
                        </a:rPr>
                        <a:t>/customers</a:t>
                      </a:r>
                      <a:endParaRPr sz="1100">
                        <a:solidFill>
                          <a:srgbClr val="CCCCCC"/>
                        </a:solidFill>
                      </a:endParaRPr>
                    </a:p>
                  </a:txBody>
                  <a:tcPr marT="68575" marB="68575" marR="91425" marL="91425"/>
                </a:tc>
                <a:tc>
                  <a:txBody>
                    <a:bodyPr/>
                    <a:lstStyle/>
                    <a:p>
                      <a:pPr indent="0" lvl="0" marL="0" rtl="0" algn="l">
                        <a:spcBef>
                          <a:spcPts val="0"/>
                        </a:spcBef>
                        <a:spcAft>
                          <a:spcPts val="0"/>
                        </a:spcAft>
                        <a:buNone/>
                      </a:pPr>
                      <a:r>
                        <a:rPr lang="en" sz="1100">
                          <a:solidFill>
                            <a:srgbClr val="CCCCCC"/>
                          </a:solidFill>
                        </a:rPr>
                        <a:t>Create a new customer</a:t>
                      </a:r>
                      <a:endParaRPr sz="1100">
                        <a:solidFill>
                          <a:srgbClr val="CCCCCC"/>
                        </a:solidFill>
                      </a:endParaRPr>
                    </a:p>
                  </a:txBody>
                  <a:tcPr marT="68575" marB="68575" marR="91425" marL="91425"/>
                </a:tc>
                <a:tc>
                  <a:txBody>
                    <a:bodyPr/>
                    <a:lstStyle/>
                    <a:p>
                      <a:pPr indent="0" lvl="0" marL="0" rtl="0" algn="l">
                        <a:spcBef>
                          <a:spcPts val="0"/>
                        </a:spcBef>
                        <a:spcAft>
                          <a:spcPts val="0"/>
                        </a:spcAft>
                        <a:buNone/>
                      </a:pPr>
                      <a:r>
                        <a:rPr lang="en" sz="1100">
                          <a:solidFill>
                            <a:srgbClr val="CCCCCC"/>
                          </a:solidFill>
                        </a:rPr>
                        <a:t>List customers</a:t>
                      </a:r>
                      <a:endParaRPr sz="1100">
                        <a:solidFill>
                          <a:srgbClr val="CCCCCC"/>
                        </a:solidFill>
                      </a:endParaRPr>
                    </a:p>
                  </a:txBody>
                  <a:tcPr marT="68575" marB="68575" marR="91425" marL="91425"/>
                </a:tc>
                <a:tc>
                  <a:txBody>
                    <a:bodyPr/>
                    <a:lstStyle/>
                    <a:p>
                      <a:pPr indent="0" lvl="0" marL="0" rtl="0" algn="l">
                        <a:spcBef>
                          <a:spcPts val="0"/>
                        </a:spcBef>
                        <a:spcAft>
                          <a:spcPts val="0"/>
                        </a:spcAft>
                        <a:buNone/>
                      </a:pPr>
                      <a:r>
                        <a:rPr lang="en" sz="1100">
                          <a:solidFill>
                            <a:srgbClr val="CCCCCC"/>
                          </a:solidFill>
                        </a:rPr>
                        <a:t>Bulk update customers</a:t>
                      </a:r>
                      <a:endParaRPr sz="1100">
                        <a:solidFill>
                          <a:srgbClr val="CCCCCC"/>
                        </a:solidFill>
                      </a:endParaRPr>
                    </a:p>
                  </a:txBody>
                  <a:tcPr marT="68575" marB="68575" marR="91425" marL="91425"/>
                </a:tc>
                <a:tc>
                  <a:txBody>
                    <a:bodyPr/>
                    <a:lstStyle/>
                    <a:p>
                      <a:pPr indent="0" lvl="0" marL="0" rtl="0" algn="l">
                        <a:spcBef>
                          <a:spcPts val="0"/>
                        </a:spcBef>
                        <a:spcAft>
                          <a:spcPts val="0"/>
                        </a:spcAft>
                        <a:buNone/>
                      </a:pPr>
                      <a:r>
                        <a:rPr lang="en" sz="1100">
                          <a:solidFill>
                            <a:srgbClr val="CCCCCC"/>
                          </a:solidFill>
                        </a:rPr>
                        <a:t>Delete all customers</a:t>
                      </a:r>
                      <a:endParaRPr sz="1100">
                        <a:solidFill>
                          <a:srgbClr val="CCCCCC"/>
                        </a:solidFill>
                      </a:endParaRPr>
                    </a:p>
                  </a:txBody>
                  <a:tcPr marT="68575" marB="68575" marR="91425" marL="91425"/>
                </a:tc>
              </a:tr>
              <a:tr h="769625">
                <a:tc>
                  <a:txBody>
                    <a:bodyPr/>
                    <a:lstStyle/>
                    <a:p>
                      <a:pPr indent="0" lvl="0" marL="0" rtl="0" algn="l">
                        <a:spcBef>
                          <a:spcPts val="0"/>
                        </a:spcBef>
                        <a:spcAft>
                          <a:spcPts val="0"/>
                        </a:spcAft>
                        <a:buNone/>
                      </a:pPr>
                      <a:r>
                        <a:rPr lang="en" sz="1100">
                          <a:solidFill>
                            <a:srgbClr val="CCCCCC"/>
                          </a:solidFill>
                        </a:rPr>
                        <a:t>/customers/456</a:t>
                      </a:r>
                      <a:endParaRPr sz="1100">
                        <a:solidFill>
                          <a:srgbClr val="CCCCCC"/>
                        </a:solidFill>
                      </a:endParaRPr>
                    </a:p>
                  </a:txBody>
                  <a:tcPr marT="68575" marB="68575" marR="91425" marL="91425"/>
                </a:tc>
                <a:tc>
                  <a:txBody>
                    <a:bodyPr/>
                    <a:lstStyle/>
                    <a:p>
                      <a:pPr indent="0" lvl="0" marL="0" rtl="0" algn="l">
                        <a:spcBef>
                          <a:spcPts val="0"/>
                        </a:spcBef>
                        <a:spcAft>
                          <a:spcPts val="0"/>
                        </a:spcAft>
                        <a:buNone/>
                      </a:pPr>
                      <a:r>
                        <a:rPr lang="en" sz="1100">
                          <a:solidFill>
                            <a:srgbClr val="CCCCCC"/>
                          </a:solidFill>
                        </a:rPr>
                        <a:t>Error</a:t>
                      </a:r>
                      <a:endParaRPr sz="1100">
                        <a:solidFill>
                          <a:srgbClr val="CCCCCC"/>
                        </a:solidFill>
                      </a:endParaRPr>
                    </a:p>
                  </a:txBody>
                  <a:tcPr marT="68575" marB="68575" marR="91425" marL="91425"/>
                </a:tc>
                <a:tc>
                  <a:txBody>
                    <a:bodyPr/>
                    <a:lstStyle/>
                    <a:p>
                      <a:pPr indent="0" lvl="0" marL="0" rtl="0" algn="l">
                        <a:spcBef>
                          <a:spcPts val="0"/>
                        </a:spcBef>
                        <a:spcAft>
                          <a:spcPts val="0"/>
                        </a:spcAft>
                        <a:buNone/>
                      </a:pPr>
                      <a:r>
                        <a:rPr lang="en" sz="1100">
                          <a:solidFill>
                            <a:srgbClr val="CCCCCC"/>
                          </a:solidFill>
                        </a:rPr>
                        <a:t>Show customer 456</a:t>
                      </a:r>
                      <a:endParaRPr sz="1100">
                        <a:solidFill>
                          <a:srgbClr val="CCCCCC"/>
                        </a:solidFill>
                      </a:endParaRPr>
                    </a:p>
                  </a:txBody>
                  <a:tcPr marT="68575" marB="68575" marR="91425" marL="91425"/>
                </a:tc>
                <a:tc>
                  <a:txBody>
                    <a:bodyPr/>
                    <a:lstStyle/>
                    <a:p>
                      <a:pPr indent="0" lvl="0" marL="0" rtl="0" algn="l">
                        <a:spcBef>
                          <a:spcPts val="0"/>
                        </a:spcBef>
                        <a:spcAft>
                          <a:spcPts val="0"/>
                        </a:spcAft>
                        <a:buNone/>
                      </a:pPr>
                      <a:r>
                        <a:rPr lang="en" sz="1100">
                          <a:solidFill>
                            <a:srgbClr val="CCCCCC"/>
                          </a:solidFill>
                        </a:rPr>
                        <a:t>If exists update customer 456</a:t>
                      </a:r>
                      <a:endParaRPr sz="1100">
                        <a:solidFill>
                          <a:srgbClr val="CCCCCC"/>
                        </a:solidFill>
                      </a:endParaRPr>
                    </a:p>
                    <a:p>
                      <a:pPr indent="0" lvl="0" marL="0" rtl="0" algn="l">
                        <a:spcBef>
                          <a:spcPts val="0"/>
                        </a:spcBef>
                        <a:spcAft>
                          <a:spcPts val="0"/>
                        </a:spcAft>
                        <a:buNone/>
                      </a:pPr>
                      <a:r>
                        <a:t/>
                      </a:r>
                      <a:endParaRPr sz="1100">
                        <a:solidFill>
                          <a:srgbClr val="CCCCCC"/>
                        </a:solidFill>
                      </a:endParaRPr>
                    </a:p>
                    <a:p>
                      <a:pPr indent="0" lvl="0" marL="0" rtl="0" algn="l">
                        <a:spcBef>
                          <a:spcPts val="0"/>
                        </a:spcBef>
                        <a:spcAft>
                          <a:spcPts val="0"/>
                        </a:spcAft>
                        <a:buNone/>
                      </a:pPr>
                      <a:r>
                        <a:rPr lang="en" sz="1100">
                          <a:solidFill>
                            <a:srgbClr val="CCCCCC"/>
                          </a:solidFill>
                        </a:rPr>
                        <a:t>If not error</a:t>
                      </a:r>
                      <a:endParaRPr sz="1100">
                        <a:solidFill>
                          <a:srgbClr val="CCCCCC"/>
                        </a:solidFill>
                      </a:endParaRPr>
                    </a:p>
                  </a:txBody>
                  <a:tcPr marT="68575" marB="68575" marR="91425" marL="91425"/>
                </a:tc>
                <a:tc>
                  <a:txBody>
                    <a:bodyPr/>
                    <a:lstStyle/>
                    <a:p>
                      <a:pPr indent="0" lvl="0" marL="0" rtl="0" algn="l">
                        <a:spcBef>
                          <a:spcPts val="0"/>
                        </a:spcBef>
                        <a:spcAft>
                          <a:spcPts val="0"/>
                        </a:spcAft>
                        <a:buNone/>
                      </a:pPr>
                      <a:r>
                        <a:rPr lang="en" sz="1100">
                          <a:solidFill>
                            <a:srgbClr val="CCCCCC"/>
                          </a:solidFill>
                        </a:rPr>
                        <a:t>Delete customer 456</a:t>
                      </a:r>
                      <a:endParaRPr sz="1100">
                        <a:solidFill>
                          <a:srgbClr val="CCCCCC"/>
                        </a:solidFill>
                      </a:endParaRPr>
                    </a:p>
                  </a:txBody>
                  <a:tcPr marT="68575" marB="6857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REST isn't a fit for modern applications</a:t>
            </a:r>
            <a:endParaRPr/>
          </a:p>
        </p:txBody>
      </p:sp>
      <p:sp>
        <p:nvSpPr>
          <p:cNvPr id="200" name="Google Shape;200;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The point-to-point nature of REST, a procedural API technology, forces the authors of services and clients to coordinate each use case ahead of time. When frontend teams must constantly ask backend teams for new endpoints, often with each new screen in an app, development is dramatically slowed down. Both teams need to move fast independently.</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My Background</a:t>
            </a:r>
            <a:endParaRPr>
              <a:latin typeface="Calibri"/>
              <a:ea typeface="Calibri"/>
              <a:cs typeface="Calibri"/>
              <a:sym typeface="Calibri"/>
            </a:endParaRPr>
          </a:p>
        </p:txBody>
      </p:sp>
      <p:sp>
        <p:nvSpPr>
          <p:cNvPr id="69" name="Google Shape;69;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CCCCCC"/>
              </a:buClr>
              <a:buSzPts val="1800"/>
              <a:buFont typeface="Calibri"/>
              <a:buChar char="●"/>
            </a:pPr>
            <a:r>
              <a:rPr lang="en">
                <a:solidFill>
                  <a:srgbClr val="CCCCCC"/>
                </a:solidFill>
              </a:rPr>
              <a:t>Systems Architect</a:t>
            </a:r>
            <a:r>
              <a:rPr lang="en"/>
              <a:t>,</a:t>
            </a:r>
            <a:r>
              <a:rPr lang="en">
                <a:solidFill>
                  <a:srgbClr val="CCCCCC"/>
                </a:solidFill>
              </a:rPr>
              <a:t> </a:t>
            </a:r>
            <a:r>
              <a:rPr lang="en"/>
              <a:t>Developer &amp; Trainer</a:t>
            </a:r>
            <a:endParaRPr>
              <a:solidFill>
                <a:srgbClr val="CCCCCC"/>
              </a:solidFill>
            </a:endParaRPr>
          </a:p>
          <a:p>
            <a:pPr indent="-342900" lvl="0" marL="457200" rtl="0" algn="l">
              <a:spcBef>
                <a:spcPts val="0"/>
              </a:spcBef>
              <a:spcAft>
                <a:spcPts val="0"/>
              </a:spcAft>
              <a:buClr>
                <a:srgbClr val="CCCCCC"/>
              </a:buClr>
              <a:buSzPts val="1800"/>
              <a:buFont typeface="Calibri"/>
              <a:buChar char="●"/>
            </a:pPr>
            <a:r>
              <a:rPr lang="en"/>
              <a:t>Extensive Engineering &amp; Agile</a:t>
            </a:r>
            <a:r>
              <a:rPr lang="en">
                <a:solidFill>
                  <a:srgbClr val="CCCCCC"/>
                </a:solidFill>
              </a:rPr>
              <a:t>/</a:t>
            </a:r>
            <a:r>
              <a:rPr lang="en">
                <a:solidFill>
                  <a:srgbClr val="CCCCCC"/>
                </a:solidFill>
                <a:latin typeface="Calibri"/>
                <a:ea typeface="Calibri"/>
                <a:cs typeface="Calibri"/>
                <a:sym typeface="Calibri"/>
              </a:rPr>
              <a:t>XP </a:t>
            </a:r>
            <a:r>
              <a:rPr lang="en">
                <a:solidFill>
                  <a:srgbClr val="CCCCCC"/>
                </a:solidFill>
              </a:rPr>
              <a:t>Background</a:t>
            </a:r>
            <a:endParaRPr>
              <a:solidFill>
                <a:srgbClr val="CCCCCC"/>
              </a:solidFill>
            </a:endParaRPr>
          </a:p>
          <a:p>
            <a:pPr indent="-317500" lvl="1" marL="914400" rtl="0" algn="l">
              <a:spcBef>
                <a:spcPts val="0"/>
              </a:spcBef>
              <a:spcAft>
                <a:spcPts val="0"/>
              </a:spcAft>
              <a:buClr>
                <a:srgbClr val="CCCCCC"/>
              </a:buClr>
              <a:buSzPts val="1400"/>
              <a:buFont typeface="Calibri"/>
              <a:buChar char="○"/>
            </a:pPr>
            <a:r>
              <a:rPr lang="en">
                <a:latin typeface="Calibri"/>
                <a:ea typeface="Calibri"/>
                <a:cs typeface="Calibri"/>
                <a:sym typeface="Calibri"/>
              </a:rPr>
              <a:t>MIT, Google, Pivotal Labs</a:t>
            </a:r>
            <a:r>
              <a:rPr lang="en">
                <a:solidFill>
                  <a:srgbClr val="CCCCCC"/>
                </a:solidFill>
                <a:latin typeface="Calibri"/>
                <a:ea typeface="Calibri"/>
                <a:cs typeface="Calibri"/>
                <a:sym typeface="Calibri"/>
              </a:rPr>
              <a:t> </a:t>
            </a:r>
            <a:endParaRPr>
              <a:solidFill>
                <a:srgbClr val="CCCCCC"/>
              </a:solidFill>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Started </a:t>
            </a:r>
            <a:r>
              <a:rPr lang="en" u="sng">
                <a:solidFill>
                  <a:schemeClr val="accent5"/>
                </a:solidFill>
                <a:latin typeface="Calibri"/>
                <a:ea typeface="Calibri"/>
                <a:cs typeface="Calibri"/>
                <a:sym typeface="Calibri"/>
                <a:hlinkClick r:id="rId3"/>
              </a:rPr>
              <a:t>AngularNYC</a:t>
            </a:r>
            <a:r>
              <a:rPr lang="en">
                <a:latin typeface="Calibri"/>
                <a:ea typeface="Calibri"/>
                <a:cs typeface="Calibri"/>
                <a:sym typeface="Calibri"/>
              </a:rPr>
              <a:t> Meetup </a:t>
            </a:r>
            <a:r>
              <a:rPr lang="en"/>
              <a:t>2012</a:t>
            </a:r>
            <a:endParaRPr/>
          </a:p>
          <a:p>
            <a:pPr indent="-342900" lvl="0" marL="457200" rtl="0" algn="l">
              <a:spcBef>
                <a:spcPts val="0"/>
              </a:spcBef>
              <a:spcAft>
                <a:spcPts val="0"/>
              </a:spcAft>
              <a:buSzPts val="1800"/>
              <a:buFont typeface="Calibri"/>
              <a:buChar char="●"/>
            </a:pPr>
            <a:r>
              <a:rPr lang="en"/>
              <a:t>Founder of </a:t>
            </a:r>
            <a:r>
              <a:rPr lang="en" u="sng">
                <a:solidFill>
                  <a:schemeClr val="accent5"/>
                </a:solidFill>
                <a:latin typeface="Ubuntu"/>
                <a:ea typeface="Ubuntu"/>
                <a:cs typeface="Ubuntu"/>
                <a:sym typeface="Ubuntu"/>
                <a:hlinkClick r:id="rId4"/>
              </a:rPr>
              <a:t>zen</a:t>
            </a:r>
            <a:r>
              <a:rPr b="1" lang="en" u="sng">
                <a:solidFill>
                  <a:schemeClr val="accent5"/>
                </a:solidFill>
                <a:latin typeface="Ubuntu"/>
                <a:ea typeface="Ubuntu"/>
                <a:cs typeface="Ubuntu"/>
                <a:sym typeface="Ubuntu"/>
                <a:hlinkClick r:id="rId5"/>
              </a:rPr>
              <a:t>.digital</a:t>
            </a:r>
            <a:endParaRPr>
              <a:latin typeface="Calibri"/>
              <a:ea typeface="Calibri"/>
              <a:cs typeface="Calibri"/>
              <a:sym typeface="Calibri"/>
            </a:endParaRPr>
          </a:p>
          <a:p>
            <a:pPr indent="-317500" lvl="1" marL="914400" rtl="0" algn="l">
              <a:spcBef>
                <a:spcPts val="0"/>
              </a:spcBef>
              <a:spcAft>
                <a:spcPts val="0"/>
              </a:spcAft>
              <a:buSzPts val="1400"/>
              <a:buChar char="○"/>
            </a:pPr>
            <a:r>
              <a:rPr lang="en"/>
              <a:t>Enterprise Training</a:t>
            </a:r>
            <a:endParaRPr/>
          </a:p>
          <a:p>
            <a:pPr indent="-317500" lvl="1" marL="914400" rtl="0" algn="l">
              <a:spcBef>
                <a:spcPts val="0"/>
              </a:spcBef>
              <a:spcAft>
                <a:spcPts val="0"/>
              </a:spcAft>
              <a:buSzPts val="1400"/>
              <a:buChar char="○"/>
            </a:pPr>
            <a:r>
              <a:rPr lang="en"/>
              <a:t>Consulting &amp; Best Practices</a:t>
            </a:r>
            <a:endParaRPr/>
          </a:p>
          <a:p>
            <a:pPr indent="-317500" lvl="1" marL="914400" rtl="0" algn="l">
              <a:spcBef>
                <a:spcPts val="0"/>
              </a:spcBef>
              <a:spcAft>
                <a:spcPts val="0"/>
              </a:spcAft>
              <a:buSzPts val="1400"/>
              <a:buChar char="○"/>
            </a:pPr>
            <a:r>
              <a:rPr lang="en"/>
              <a:t>Team Augmentation</a:t>
            </a:r>
            <a:endParaRPr/>
          </a:p>
          <a:p>
            <a:pPr indent="-317500" lvl="1" marL="914400" rtl="0" algn="l">
              <a:spcBef>
                <a:spcPts val="0"/>
              </a:spcBef>
              <a:spcAft>
                <a:spcPts val="0"/>
              </a:spcAft>
              <a:buClr>
                <a:srgbClr val="CCCCCC"/>
              </a:buClr>
              <a:buSzPts val="1400"/>
              <a:buChar char="○"/>
            </a:pPr>
            <a:r>
              <a:rPr lang="en">
                <a:solidFill>
                  <a:srgbClr val="CCCCCC"/>
                </a:solidFill>
              </a:rPr>
              <a:t>Full Stack JavaScript &amp; Java</a:t>
            </a:r>
            <a:endParaRPr/>
          </a:p>
          <a:p>
            <a:pPr indent="-317500" lvl="1" marL="914400" rtl="0" algn="l">
              <a:spcBef>
                <a:spcPts val="0"/>
              </a:spcBef>
              <a:spcAft>
                <a:spcPts val="0"/>
              </a:spcAft>
              <a:buSzPts val="1400"/>
              <a:buChar char="○"/>
            </a:pPr>
            <a:r>
              <a:rPr lang="en"/>
              <a:t>DevOps, CI/CD &amp; Testing Practices</a:t>
            </a:r>
            <a:endParaRPr/>
          </a:p>
          <a:p>
            <a:pPr indent="-317500" lvl="1" marL="914400" rtl="0" algn="l">
              <a:spcBef>
                <a:spcPts val="0"/>
              </a:spcBef>
              <a:spcAft>
                <a:spcPts val="0"/>
              </a:spcAft>
              <a:buSzPts val="1400"/>
              <a:buChar char="○"/>
            </a:pPr>
            <a:r>
              <a:rPr lang="en"/>
              <a:t>Mobile Solutions</a:t>
            </a:r>
            <a:endParaRPr/>
          </a:p>
          <a:p>
            <a:pPr indent="0" lvl="0" marL="0" marR="0" rtl="0" algn="l">
              <a:lnSpc>
                <a:spcPct val="100000"/>
              </a:lnSpc>
              <a:spcBef>
                <a:spcPts val="600"/>
              </a:spcBef>
              <a:spcAft>
                <a:spcPts val="0"/>
              </a:spcAft>
              <a:buNone/>
            </a:pPr>
            <a:r>
              <a:t/>
            </a:r>
            <a:endParaRPr/>
          </a:p>
          <a:p>
            <a:pPr indent="0" lvl="0" marL="457200" rtl="0" algn="l">
              <a:spcBef>
                <a:spcPts val="0"/>
              </a:spcBef>
              <a:spcAft>
                <a:spcPts val="0"/>
              </a:spcAft>
              <a:buNone/>
            </a:pPr>
            <a:r>
              <a:t/>
            </a:r>
            <a:endParaRPr/>
          </a:p>
          <a:p>
            <a:pPr indent="0" lvl="0" marL="457200" marR="0" rtl="0" algn="l">
              <a:lnSpc>
                <a:spcPct val="100000"/>
              </a:lnSpc>
              <a:spcBef>
                <a:spcPts val="1600"/>
              </a:spcBef>
              <a:spcAft>
                <a:spcPts val="0"/>
              </a:spcAft>
              <a:buNone/>
            </a:pPr>
            <a:r>
              <a:t/>
            </a:r>
            <a:endParaRPr>
              <a:latin typeface="Calibri"/>
              <a:ea typeface="Calibri"/>
              <a:cs typeface="Calibri"/>
              <a:sym typeface="Calibri"/>
            </a:endParaRPr>
          </a:p>
          <a:p>
            <a:pPr indent="0" lvl="0" marL="457200" rtl="0" algn="l">
              <a:spcBef>
                <a:spcPts val="0"/>
              </a:spcBef>
              <a:spcAft>
                <a:spcPts val="1600"/>
              </a:spcAft>
              <a:buNone/>
            </a:pPr>
            <a:r>
              <a:t/>
            </a:r>
            <a:endParaRPr>
              <a:latin typeface="Calibri"/>
              <a:ea typeface="Calibri"/>
              <a:cs typeface="Calibri"/>
              <a:sym typeface="Calibri"/>
            </a:endParaRPr>
          </a:p>
        </p:txBody>
      </p:sp>
      <p:pic>
        <p:nvPicPr>
          <p:cNvPr descr="Daniel-Square2-228.jpg" id="70" name="Google Shape;70;p14"/>
          <p:cNvPicPr preferRelativeResize="0"/>
          <p:nvPr/>
        </p:nvPicPr>
        <p:blipFill>
          <a:blip r:embed="rId6">
            <a:alphaModFix/>
          </a:blip>
          <a:stretch>
            <a:fillRect/>
          </a:stretch>
        </p:blipFill>
        <p:spPr>
          <a:xfrm>
            <a:off x="7075924" y="288851"/>
            <a:ext cx="1850276" cy="18502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data graph at the center of your architecture</a:t>
            </a:r>
            <a:endParaRPr/>
          </a:p>
        </p:txBody>
      </p:sp>
      <p:sp>
        <p:nvSpPr>
          <p:cNvPr id="206" name="Google Shape;206;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GraphQL decouples apps from services by introducing a flexible query language. Instead of a custom API for each screen, app developers describe the data they need, service developers describe what they can supply, and GraphQL automatically matches the two together. Teams ship faster across more platforms, with new levels of visibility and control over how their data is used.</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212" name="Google Shape;212;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br>
              <a:rPr lang="en"/>
            </a:br>
            <a:br>
              <a:rPr lang="en"/>
            </a:br>
            <a:r>
              <a:rPr lang="en" sz="1200" u="sng">
                <a:solidFill>
                  <a:schemeClr val="hlink"/>
                </a:solidFill>
                <a:hlinkClick r:id="rId3"/>
              </a:rPr>
              <a:t>GraphQL replaces REST “best practices” with a clear &amp; simple structure</a:t>
            </a:r>
            <a:endParaRPr sz="1200"/>
          </a:p>
        </p:txBody>
      </p:sp>
      <p:pic>
        <p:nvPicPr>
          <p:cNvPr id="213" name="Google Shape;213;p33"/>
          <p:cNvPicPr preferRelativeResize="0"/>
          <p:nvPr/>
        </p:nvPicPr>
        <p:blipFill>
          <a:blip r:embed="rId4">
            <a:alphaModFix/>
          </a:blip>
          <a:stretch>
            <a:fillRect/>
          </a:stretch>
        </p:blipFill>
        <p:spPr>
          <a:xfrm>
            <a:off x="2365936" y="273175"/>
            <a:ext cx="5002939" cy="4123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use GraphQL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reasons</a:t>
            </a:r>
            <a:endParaRPr/>
          </a:p>
        </p:txBody>
      </p:sp>
      <p:sp>
        <p:nvSpPr>
          <p:cNvPr id="224" name="Google Shape;224;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Declarative</a:t>
            </a:r>
            <a:endParaRPr/>
          </a:p>
          <a:p>
            <a:pPr indent="-342900" lvl="0" marL="457200" rtl="0" algn="l">
              <a:spcBef>
                <a:spcPts val="1600"/>
              </a:spcBef>
              <a:spcAft>
                <a:spcPts val="0"/>
              </a:spcAft>
              <a:buSzPts val="1800"/>
              <a:buChar char="●"/>
            </a:pPr>
            <a:r>
              <a:rPr lang="en"/>
              <a:t>Decoupled from storage</a:t>
            </a:r>
            <a:endParaRPr/>
          </a:p>
          <a:p>
            <a:pPr indent="-342900" lvl="0" marL="457200" rtl="0" algn="l">
              <a:spcBef>
                <a:spcPts val="1600"/>
              </a:spcBef>
              <a:spcAft>
                <a:spcPts val="0"/>
              </a:spcAft>
              <a:buSzPts val="1800"/>
              <a:buChar char="●"/>
            </a:pPr>
            <a:r>
              <a:rPr lang="en"/>
              <a:t>Validated and structured</a:t>
            </a:r>
            <a:endParaRPr/>
          </a:p>
          <a:p>
            <a:pPr indent="-342900" lvl="0" marL="457200" rtl="0" algn="l">
              <a:spcBef>
                <a:spcPts val="1600"/>
              </a:spcBef>
              <a:spcAft>
                <a:spcPts val="0"/>
              </a:spcAft>
              <a:buSzPts val="1800"/>
              <a:buChar char="●"/>
            </a:pPr>
            <a:r>
              <a:rPr lang="en"/>
              <a:t>Facilitates Collaboration</a:t>
            </a:r>
            <a:endParaRPr/>
          </a:p>
          <a:p>
            <a:pPr indent="-342900" lvl="0" marL="457200" rtl="0" algn="l">
              <a:spcBef>
                <a:spcPts val="1600"/>
              </a:spcBef>
              <a:spcAft>
                <a:spcPts val="1600"/>
              </a:spcAft>
              <a:buSzPts val="1800"/>
              <a:buChar char="●"/>
            </a:pPr>
            <a:r>
              <a:rPr lang="en"/>
              <a:t>Super fast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GraphQL Clients</a:t>
            </a:r>
            <a:endParaRPr/>
          </a:p>
        </p:txBody>
      </p:sp>
      <p:sp>
        <p:nvSpPr>
          <p:cNvPr id="230" name="Google Shape;230;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u="sng">
                <a:solidFill>
                  <a:schemeClr val="hlink"/>
                </a:solidFill>
                <a:hlinkClick r:id="rId3"/>
              </a:rPr>
              <a:t>Apollo Client</a:t>
            </a:r>
            <a:endParaRPr/>
          </a:p>
          <a:p>
            <a:pPr indent="-342900" lvl="0" marL="457200" rtl="0" algn="l">
              <a:lnSpc>
                <a:spcPct val="200000"/>
              </a:lnSpc>
              <a:spcBef>
                <a:spcPts val="0"/>
              </a:spcBef>
              <a:spcAft>
                <a:spcPts val="0"/>
              </a:spcAft>
              <a:buSzPts val="1800"/>
              <a:buChar char="●"/>
            </a:pPr>
            <a:r>
              <a:rPr lang="en" u="sng">
                <a:solidFill>
                  <a:schemeClr val="hlink"/>
                </a:solidFill>
                <a:hlinkClick r:id="rId4"/>
              </a:rPr>
              <a:t>Relay Modern</a:t>
            </a:r>
            <a:endParaRPr/>
          </a:p>
          <a:p>
            <a:pPr indent="-342900" lvl="0" marL="457200" rtl="0" algn="l">
              <a:lnSpc>
                <a:spcPct val="200000"/>
              </a:lnSpc>
              <a:spcBef>
                <a:spcPts val="0"/>
              </a:spcBef>
              <a:spcAft>
                <a:spcPts val="0"/>
              </a:spcAft>
              <a:buSzPts val="1800"/>
              <a:buChar char="●"/>
            </a:pPr>
            <a:r>
              <a:rPr lang="en" u="sng">
                <a:solidFill>
                  <a:schemeClr val="hlink"/>
                </a:solidFill>
                <a:hlinkClick r:id="rId5"/>
              </a:rPr>
              <a:t>urql</a:t>
            </a:r>
            <a:endParaRPr/>
          </a:p>
        </p:txBody>
      </p:sp>
      <p:pic>
        <p:nvPicPr>
          <p:cNvPr id="231" name="Google Shape;231;p36"/>
          <p:cNvPicPr preferRelativeResize="0"/>
          <p:nvPr/>
        </p:nvPicPr>
        <p:blipFill>
          <a:blip r:embed="rId6">
            <a:alphaModFix/>
          </a:blip>
          <a:stretch>
            <a:fillRect/>
          </a:stretch>
        </p:blipFill>
        <p:spPr>
          <a:xfrm>
            <a:off x="3023650" y="205900"/>
            <a:ext cx="2307925" cy="2307925"/>
          </a:xfrm>
          <a:prstGeom prst="rect">
            <a:avLst/>
          </a:prstGeom>
          <a:noFill/>
          <a:ln>
            <a:noFill/>
          </a:ln>
        </p:spPr>
      </p:pic>
      <p:pic>
        <p:nvPicPr>
          <p:cNvPr id="232" name="Google Shape;232;p36"/>
          <p:cNvPicPr preferRelativeResize="0"/>
          <p:nvPr/>
        </p:nvPicPr>
        <p:blipFill>
          <a:blip r:embed="rId7">
            <a:alphaModFix/>
          </a:blip>
          <a:stretch>
            <a:fillRect/>
          </a:stretch>
        </p:blipFill>
        <p:spPr>
          <a:xfrm>
            <a:off x="5806825" y="916000"/>
            <a:ext cx="2935200" cy="2935200"/>
          </a:xfrm>
          <a:prstGeom prst="rect">
            <a:avLst/>
          </a:prstGeom>
          <a:noFill/>
          <a:ln>
            <a:noFill/>
          </a:ln>
        </p:spPr>
      </p:pic>
      <p:pic>
        <p:nvPicPr>
          <p:cNvPr id="233" name="Google Shape;233;p36"/>
          <p:cNvPicPr preferRelativeResize="0"/>
          <p:nvPr/>
        </p:nvPicPr>
        <p:blipFill>
          <a:blip r:embed="rId8">
            <a:alphaModFix/>
          </a:blip>
          <a:stretch>
            <a:fillRect/>
          </a:stretch>
        </p:blipFill>
        <p:spPr>
          <a:xfrm>
            <a:off x="3069663" y="2649450"/>
            <a:ext cx="3004676" cy="22549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Tools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GraphQL Playground</a:t>
            </a:r>
            <a:r>
              <a:rPr lang="en"/>
              <a:t> (server GUI from Prisma)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4" name="Google Shape;244;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All </a:t>
            </a:r>
            <a:r>
              <a:rPr lang="en" u="sng">
                <a:solidFill>
                  <a:schemeClr val="hlink"/>
                </a:solidFill>
                <a:hlinkClick r:id="rId4"/>
              </a:rPr>
              <a:t>GraphiQL</a:t>
            </a:r>
            <a:r>
              <a:rPr lang="en"/>
              <a:t> features (original GUI from GraphQL/FB)</a:t>
            </a:r>
            <a:endParaRPr/>
          </a:p>
          <a:p>
            <a:pPr indent="-317500" lvl="1" marL="914400" rtl="0" algn="l">
              <a:lnSpc>
                <a:spcPct val="200000"/>
              </a:lnSpc>
              <a:spcBef>
                <a:spcPts val="0"/>
              </a:spcBef>
              <a:spcAft>
                <a:spcPts val="0"/>
              </a:spcAft>
              <a:buSzPts val="1400"/>
              <a:buChar char="○"/>
            </a:pPr>
            <a:r>
              <a:rPr lang="en" u="sng">
                <a:solidFill>
                  <a:schemeClr val="hlink"/>
                </a:solidFill>
                <a:hlinkClick r:id="rId5"/>
              </a:rPr>
              <a:t>Standalone App</a:t>
            </a:r>
            <a:r>
              <a:rPr lang="en"/>
              <a:t> available</a:t>
            </a:r>
            <a:endParaRPr/>
          </a:p>
          <a:p>
            <a:pPr indent="-342900" lvl="0" marL="457200" rtl="0" algn="l">
              <a:lnSpc>
                <a:spcPct val="200000"/>
              </a:lnSpc>
              <a:spcBef>
                <a:spcPts val="0"/>
              </a:spcBef>
              <a:spcAft>
                <a:spcPts val="0"/>
              </a:spcAft>
              <a:buSzPts val="1800"/>
              <a:buChar char="●"/>
            </a:pPr>
            <a:r>
              <a:rPr lang="en"/>
              <a:t>Multi-server (endpoint per tab)</a:t>
            </a:r>
            <a:endParaRPr/>
          </a:p>
          <a:p>
            <a:pPr indent="-342900" lvl="0" marL="457200" rtl="0" algn="l">
              <a:lnSpc>
                <a:spcPct val="200000"/>
              </a:lnSpc>
              <a:spcBef>
                <a:spcPts val="0"/>
              </a:spcBef>
              <a:spcAft>
                <a:spcPts val="0"/>
              </a:spcAft>
              <a:buSzPts val="1800"/>
              <a:buChar char="●"/>
            </a:pPr>
            <a:r>
              <a:rPr lang="en"/>
              <a:t>Prettify, History, HTTP Headers</a:t>
            </a:r>
            <a:endParaRPr/>
          </a:p>
          <a:p>
            <a:pPr indent="-342900" lvl="0" marL="457200" rtl="0" algn="l">
              <a:lnSpc>
                <a:spcPct val="200000"/>
              </a:lnSpc>
              <a:spcBef>
                <a:spcPts val="0"/>
              </a:spcBef>
              <a:spcAft>
                <a:spcPts val="0"/>
              </a:spcAft>
              <a:buSzPts val="1800"/>
              <a:buChar char="●"/>
            </a:pPr>
            <a:r>
              <a:rPr lang="en"/>
              <a:t>Supports </a:t>
            </a:r>
            <a:r>
              <a:rPr lang="en"/>
              <a:t>real-time</a:t>
            </a:r>
            <a:r>
              <a:rPr lang="en"/>
              <a:t> subscriptions and tracing (Apollo)</a:t>
            </a:r>
            <a:endParaRPr/>
          </a:p>
          <a:p>
            <a:pPr indent="-342900" lvl="0" marL="457200" rtl="0" algn="l">
              <a:lnSpc>
                <a:spcPct val="200000"/>
              </a:lnSpc>
              <a:spcBef>
                <a:spcPts val="0"/>
              </a:spcBef>
              <a:spcAft>
                <a:spcPts val="0"/>
              </a:spcAft>
              <a:buSzPts val="1800"/>
              <a:buChar char="●"/>
            </a:pPr>
            <a:r>
              <a:rPr lang="en" u="sng">
                <a:solidFill>
                  <a:schemeClr val="hlink"/>
                </a:solidFill>
                <a:hlinkClick r:id="rId6"/>
              </a:rPr>
              <a:t>Standalone App</a:t>
            </a:r>
            <a:r>
              <a:rPr lang="en"/>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Apollo Client Developer Tools</a:t>
            </a:r>
            <a:endParaRPr/>
          </a:p>
        </p:txBody>
      </p:sp>
      <p:sp>
        <p:nvSpPr>
          <p:cNvPr id="250" name="Google Shape;25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1" name="Google Shape;251;p39"/>
          <p:cNvPicPr preferRelativeResize="0"/>
          <p:nvPr/>
        </p:nvPicPr>
        <p:blipFill>
          <a:blip r:embed="rId4">
            <a:alphaModFix/>
          </a:blip>
          <a:stretch>
            <a:fillRect/>
          </a:stretch>
        </p:blipFill>
        <p:spPr>
          <a:xfrm>
            <a:off x="400170" y="1093925"/>
            <a:ext cx="5350125" cy="38316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Newish Dev Tools Stuff</a:t>
            </a:r>
            <a:r>
              <a:rPr lang="en"/>
              <a:t> (over a year old now)</a:t>
            </a:r>
            <a:endParaRPr/>
          </a:p>
        </p:txBody>
      </p:sp>
      <p:sp>
        <p:nvSpPr>
          <p:cNvPr id="257" name="Google Shape;257;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Newer Architecture</a:t>
            </a:r>
            <a:endParaRPr sz="3000"/>
          </a:p>
          <a:p>
            <a:pPr indent="-419100" lvl="0" marL="457200" rtl="0" algn="l">
              <a:spcBef>
                <a:spcPts val="0"/>
              </a:spcBef>
              <a:spcAft>
                <a:spcPts val="0"/>
              </a:spcAft>
              <a:buSzPts val="3000"/>
              <a:buChar char="●"/>
            </a:pPr>
            <a:r>
              <a:rPr lang="en" sz="3000"/>
              <a:t>​	Stability and performance</a:t>
            </a:r>
            <a:endParaRPr sz="3000"/>
          </a:p>
          <a:p>
            <a:pPr indent="-419100" lvl="0" marL="457200" rtl="0" algn="l">
              <a:spcBef>
                <a:spcPts val="0"/>
              </a:spcBef>
              <a:spcAft>
                <a:spcPts val="0"/>
              </a:spcAft>
              <a:buSzPts val="3000"/>
              <a:buChar char="●"/>
            </a:pPr>
            <a:r>
              <a:rPr lang="en" sz="3000"/>
              <a:t>Apollo Client 2.x (2.5)</a:t>
            </a:r>
            <a:endParaRPr sz="3000"/>
          </a:p>
          <a:p>
            <a:pPr indent="-419100" lvl="1" marL="914400" rtl="0" algn="l">
              <a:spcBef>
                <a:spcPts val="0"/>
              </a:spcBef>
              <a:spcAft>
                <a:spcPts val="0"/>
              </a:spcAft>
              <a:buSzPts val="3000"/>
              <a:buChar char="○"/>
            </a:pPr>
            <a:r>
              <a:rPr lang="en" sz="3000"/>
              <a:t>Apollo Link</a:t>
            </a:r>
            <a:endParaRPr sz="3000"/>
          </a:p>
          <a:p>
            <a:pPr indent="-419100" lvl="1" marL="914400" rtl="0" algn="l">
              <a:spcBef>
                <a:spcPts val="0"/>
              </a:spcBef>
              <a:spcAft>
                <a:spcPts val="0"/>
              </a:spcAft>
              <a:buSzPts val="3000"/>
              <a:buChar char="○"/>
            </a:pPr>
            <a:r>
              <a:rPr lang="en" sz="3000"/>
              <a:t>Apollo Link State</a:t>
            </a:r>
            <a:endParaRPr sz="3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Versioning - </a:t>
            </a:r>
            <a:r>
              <a:rPr lang="en" u="sng">
                <a:solidFill>
                  <a:schemeClr val="hlink"/>
                </a:solidFill>
                <a:hlinkClick r:id="rId3"/>
              </a:rPr>
              <a:t>Evolve your API</a:t>
            </a:r>
            <a:endParaRPr/>
          </a:p>
        </p:txBody>
      </p:sp>
      <p:sp>
        <p:nvSpPr>
          <p:cNvPr id="263" name="Google Shape;263;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While there's nothing that prevents a GraphQL service from being versioned just like any other REST API, GraphQL takes a strong opinion on avoiding versioning by providing the tools for the continuous evolution of a GraphQL schema.</a:t>
            </a:r>
            <a:endParaRPr sz="1400"/>
          </a:p>
          <a:p>
            <a:pPr indent="0" lvl="0" marL="0" rtl="0" algn="l">
              <a:spcBef>
                <a:spcPts val="1600"/>
              </a:spcBef>
              <a:spcAft>
                <a:spcPts val="0"/>
              </a:spcAft>
              <a:buNone/>
            </a:pPr>
            <a:r>
              <a:rPr lang="en" sz="1400"/>
              <a:t>Why do most APIs version? When there's limited control over the data that's returned from an API endpoint, any change can be considered a breaking change, and breaking changes require a new version. If adding new features to an API requires a new version, then a tradeoff emerges between releasing often and having many incremental versions versus the understandability and maintainability of the API.</a:t>
            </a:r>
            <a:endParaRPr sz="1400"/>
          </a:p>
          <a:p>
            <a:pPr indent="0" lvl="0" marL="0" rtl="0" algn="l">
              <a:spcBef>
                <a:spcPts val="1600"/>
              </a:spcBef>
              <a:spcAft>
                <a:spcPts val="0"/>
              </a:spcAft>
              <a:buNone/>
            </a:pPr>
            <a:r>
              <a:rPr lang="en" sz="1400"/>
              <a:t>In contrast, GraphQL only returns the data that's explicitly requested, so new capabilities can be added via new types and new fields on those types without creating a breaking change. This has led to a common practice of always avoiding breaking changes and serving a versionless API.</a:t>
            </a:r>
            <a:endParaRPr sz="1400"/>
          </a:p>
          <a:p>
            <a:pPr indent="0" lvl="0" marL="0" rtl="0" algn="l">
              <a:spcBef>
                <a:spcPts val="1600"/>
              </a:spcBef>
              <a:spcAft>
                <a:spcPts val="1600"/>
              </a:spcAft>
              <a:buNone/>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Tell me a little bit about yourself …</a:t>
            </a:r>
            <a:endParaRPr/>
          </a:p>
          <a:p>
            <a:pPr indent="0" lvl="0" marL="0" rtl="0" algn="l">
              <a:spcBef>
                <a:spcPts val="0"/>
              </a:spcBef>
              <a:spcAft>
                <a:spcPts val="0"/>
              </a:spcAft>
              <a:buNone/>
            </a:pPr>
            <a:r>
              <a:t/>
            </a:r>
            <a:endParaRPr/>
          </a:p>
        </p:txBody>
      </p:sp>
      <p:sp>
        <p:nvSpPr>
          <p:cNvPr id="76" name="Google Shape;76;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Are you all JavaScript developers?</a:t>
            </a:r>
            <a:endParaRPr/>
          </a:p>
          <a:p>
            <a:pPr indent="-317500" lvl="1" marL="914400" rtl="0" algn="l">
              <a:spcBef>
                <a:spcPts val="0"/>
              </a:spcBef>
              <a:spcAft>
                <a:spcPts val="0"/>
              </a:spcAft>
              <a:buSzPts val="1400"/>
              <a:buChar char="○"/>
            </a:pPr>
            <a:r>
              <a:rPr lang="en" u="sng">
                <a:solidFill>
                  <a:schemeClr val="hlink"/>
                </a:solidFill>
                <a:hlinkClick r:id="rId3"/>
              </a:rPr>
              <a:t>http://zen.digital/javascript/quiz</a:t>
            </a:r>
            <a:r>
              <a:rPr lang="en"/>
              <a:t> </a:t>
            </a:r>
            <a:endParaRPr/>
          </a:p>
          <a:p>
            <a:pPr indent="-342900" lvl="0" marL="457200" rtl="0" algn="l">
              <a:spcBef>
                <a:spcPts val="0"/>
              </a:spcBef>
              <a:spcAft>
                <a:spcPts val="0"/>
              </a:spcAft>
              <a:buSzPts val="1800"/>
              <a:buChar char="●"/>
            </a:pPr>
            <a:r>
              <a:rPr lang="en"/>
              <a:t>Any designers?</a:t>
            </a:r>
            <a:endParaRPr/>
          </a:p>
          <a:p>
            <a:pPr indent="-342900" lvl="0" marL="457200" rtl="0" algn="l">
              <a:spcBef>
                <a:spcPts val="0"/>
              </a:spcBef>
              <a:spcAft>
                <a:spcPts val="0"/>
              </a:spcAft>
              <a:buSzPts val="1800"/>
              <a:buChar char="●"/>
            </a:pPr>
            <a:r>
              <a:rPr lang="en"/>
              <a:t>Managers?</a:t>
            </a:r>
            <a:endParaRPr/>
          </a:p>
          <a:p>
            <a:pPr indent="-342900" lvl="0" marL="457200" rtl="0" algn="l">
              <a:spcBef>
                <a:spcPts val="0"/>
              </a:spcBef>
              <a:spcAft>
                <a:spcPts val="0"/>
              </a:spcAft>
              <a:buSzPts val="1800"/>
              <a:buChar char="●"/>
            </a:pPr>
            <a:r>
              <a:rPr lang="en"/>
              <a:t>What types of industry?</a:t>
            </a:r>
            <a:endParaRPr/>
          </a:p>
          <a:p>
            <a:pPr indent="-342900" lvl="0" marL="457200" rtl="0" algn="l">
              <a:spcBef>
                <a:spcPts val="0"/>
              </a:spcBef>
              <a:spcAft>
                <a:spcPts val="0"/>
              </a:spcAft>
              <a:buSzPts val="1800"/>
              <a:buChar char="●"/>
            </a:pPr>
            <a:r>
              <a:rPr lang="en"/>
              <a:t>Anything else you would like me to know?</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Subscription Support</a:t>
            </a:r>
            <a:endParaRPr/>
          </a:p>
        </p:txBody>
      </p:sp>
      <p:sp>
        <p:nvSpPr>
          <p:cNvPr id="269" name="Google Shape;269;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0" name="Google Shape;270;p42"/>
          <p:cNvPicPr preferRelativeResize="0"/>
          <p:nvPr/>
        </p:nvPicPr>
        <p:blipFill>
          <a:blip r:embed="rId3">
            <a:alphaModFix/>
          </a:blip>
          <a:stretch>
            <a:fillRect/>
          </a:stretch>
        </p:blipFill>
        <p:spPr>
          <a:xfrm>
            <a:off x="426159" y="1017725"/>
            <a:ext cx="5465898" cy="569533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Relay Modern</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276" name="Google Shape;276;p43"/>
          <p:cNvPicPr preferRelativeResize="0"/>
          <p:nvPr/>
        </p:nvPicPr>
        <p:blipFill>
          <a:blip r:embed="rId3">
            <a:alphaModFix/>
          </a:blip>
          <a:stretch>
            <a:fillRect/>
          </a:stretch>
        </p:blipFill>
        <p:spPr>
          <a:xfrm>
            <a:off x="3104400" y="1849530"/>
            <a:ext cx="2935200" cy="2935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Relay Modern</a:t>
            </a:r>
            <a:endParaRPr/>
          </a:p>
        </p:txBody>
      </p:sp>
      <p:sp>
        <p:nvSpPr>
          <p:cNvPr id="282" name="Google Shape;282;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Relay</a:t>
            </a:r>
            <a:r>
              <a:rPr lang="en"/>
              <a:t> is Facebook’s homegrown GraphQL client that they open-sourced alongside GraphQL in 2015. It incorporates all the learnings that Facebook gathered since they started using GraphQL in 2012. Relay is heavily optimized for performance and tries to reduce network traffic where possible. An interesting side-note is that Relay itself actually started out as a routing framework that eventually got combined with data loading responsibilities. It thus evolved into a powerful data management solution that can be used in Javascript apps to interface with GraphQL APIs.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Relay Modern</a:t>
            </a:r>
            <a:r>
              <a:rPr lang="en"/>
              <a:t> Overview</a:t>
            </a:r>
            <a:endParaRPr/>
          </a:p>
        </p:txBody>
      </p:sp>
      <p:sp>
        <p:nvSpPr>
          <p:cNvPr id="288" name="Google Shape;288;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SzPts val="1800"/>
              <a:buChar char="●"/>
            </a:pPr>
            <a:r>
              <a:rPr lang="en"/>
              <a:t>Maintained by </a:t>
            </a:r>
            <a:r>
              <a:rPr b="1" lang="en">
                <a:solidFill>
                  <a:srgbClr val="FFFFFF"/>
                </a:solidFill>
              </a:rPr>
              <a:t>Facebook</a:t>
            </a:r>
            <a:endParaRPr/>
          </a:p>
          <a:p>
            <a:pPr indent="-342900" lvl="0" marL="457200" rtl="0" algn="l">
              <a:lnSpc>
                <a:spcPct val="200000"/>
              </a:lnSpc>
              <a:spcBef>
                <a:spcPts val="0"/>
              </a:spcBef>
              <a:spcAft>
                <a:spcPts val="0"/>
              </a:spcAft>
              <a:buSzPts val="1800"/>
              <a:buChar char="●"/>
            </a:pPr>
            <a:r>
              <a:rPr lang="en"/>
              <a:t>Latest release:</a:t>
            </a:r>
            <a:r>
              <a:rPr b="1" lang="en">
                <a:solidFill>
                  <a:srgbClr val="FFFFFF"/>
                </a:solidFill>
              </a:rPr>
              <a:t> v5</a:t>
            </a:r>
            <a:endParaRPr/>
          </a:p>
          <a:p>
            <a:pPr indent="-342900" lvl="0" marL="457200" rtl="0" algn="l">
              <a:lnSpc>
                <a:spcPct val="200000"/>
              </a:lnSpc>
              <a:spcBef>
                <a:spcPts val="0"/>
              </a:spcBef>
              <a:spcAft>
                <a:spcPts val="0"/>
              </a:spcAft>
              <a:buSzPts val="1800"/>
              <a:buChar char="●"/>
            </a:pPr>
            <a:r>
              <a:rPr lang="en"/>
              <a:t>View-agnostic runtime</a:t>
            </a:r>
            <a:endParaRPr/>
          </a:p>
          <a:p>
            <a:pPr indent="-342900" lvl="0" marL="457200" marR="0" rtl="0" algn="l">
              <a:lnSpc>
                <a:spcPct val="200000"/>
              </a:lnSpc>
              <a:spcBef>
                <a:spcPts val="0"/>
              </a:spcBef>
              <a:spcAft>
                <a:spcPts val="0"/>
              </a:spcAft>
              <a:buSzPts val="1800"/>
              <a:buChar char="●"/>
            </a:pPr>
            <a:r>
              <a:rPr lang="en"/>
              <a:t>Integrations: </a:t>
            </a:r>
            <a:r>
              <a:rPr b="1" lang="en" sz="1800">
                <a:solidFill>
                  <a:srgbClr val="FFFFFF"/>
                </a:solidFill>
              </a:rPr>
              <a:t>React</a:t>
            </a:r>
            <a:endParaRPr/>
          </a:p>
          <a:p>
            <a:pPr indent="-342900" lvl="0" marL="457200" rtl="0" algn="l">
              <a:lnSpc>
                <a:spcPct val="200000"/>
              </a:lnSpc>
              <a:spcBef>
                <a:spcPts val="0"/>
              </a:spcBef>
              <a:spcAft>
                <a:spcPts val="0"/>
              </a:spcAft>
              <a:buSzPts val="1800"/>
              <a:buChar char="●"/>
            </a:pPr>
            <a:r>
              <a:rPr lang="en"/>
              <a:t>GitHub:</a:t>
            </a:r>
            <a:r>
              <a:rPr b="1" lang="en">
                <a:solidFill>
                  <a:srgbClr val="FFFFFF"/>
                </a:solidFill>
              </a:rPr>
              <a:t> </a:t>
            </a:r>
            <a:r>
              <a:rPr lang="en"/>
              <a:t>Over</a:t>
            </a:r>
            <a:r>
              <a:rPr b="1" lang="en">
                <a:solidFill>
                  <a:srgbClr val="FFFFFF"/>
                </a:solidFill>
              </a:rPr>
              <a:t> 13K</a:t>
            </a:r>
            <a:r>
              <a:rPr lang="en"/>
              <a:t> stars</a:t>
            </a:r>
            <a:endParaRPr/>
          </a:p>
          <a:p>
            <a:pPr indent="-342900" lvl="0" marL="457200" rtl="0" algn="l">
              <a:lnSpc>
                <a:spcPct val="200000"/>
              </a:lnSpc>
              <a:spcBef>
                <a:spcPts val="0"/>
              </a:spcBef>
              <a:spcAft>
                <a:spcPts val="0"/>
              </a:spcAft>
              <a:buSzPts val="1800"/>
              <a:buChar char="●"/>
            </a:pPr>
            <a:r>
              <a:rPr lang="en"/>
              <a:t>MIT license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Relay Main Features</a:t>
            </a:r>
            <a:endParaRPr/>
          </a:p>
        </p:txBody>
      </p:sp>
      <p:sp>
        <p:nvSpPr>
          <p:cNvPr id="294" name="Google Shape;294;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Focused on Performance</a:t>
            </a:r>
            <a:endParaRPr/>
          </a:p>
          <a:p>
            <a:pPr indent="-342900" lvl="1" marL="914400" rtl="0" algn="l">
              <a:lnSpc>
                <a:spcPct val="150000"/>
              </a:lnSpc>
              <a:spcBef>
                <a:spcPts val="0"/>
              </a:spcBef>
              <a:spcAft>
                <a:spcPts val="0"/>
              </a:spcAft>
              <a:buSzPts val="1800"/>
              <a:buChar char="○"/>
            </a:pPr>
            <a:r>
              <a:rPr lang="en" sz="1800"/>
              <a:t>Relay compiler/babel plugin</a:t>
            </a:r>
            <a:endParaRPr sz="1800"/>
          </a:p>
          <a:p>
            <a:pPr indent="-342900" lvl="1" marL="914400" rtl="0" algn="l">
              <a:lnSpc>
                <a:spcPct val="150000"/>
              </a:lnSpc>
              <a:spcBef>
                <a:spcPts val="0"/>
              </a:spcBef>
              <a:spcAft>
                <a:spcPts val="0"/>
              </a:spcAft>
              <a:buSzPts val="1800"/>
              <a:buChar char="○"/>
            </a:pPr>
            <a:r>
              <a:rPr lang="en" sz="1800"/>
              <a:t>Optimisations</a:t>
            </a:r>
            <a:endParaRPr sz="1800"/>
          </a:p>
          <a:p>
            <a:pPr indent="-342900" lvl="0" marL="457200" rtl="0" algn="l">
              <a:lnSpc>
                <a:spcPct val="150000"/>
              </a:lnSpc>
              <a:spcBef>
                <a:spcPts val="0"/>
              </a:spcBef>
              <a:spcAft>
                <a:spcPts val="0"/>
              </a:spcAft>
              <a:buSzPts val="1800"/>
              <a:buChar char="●"/>
            </a:pPr>
            <a:r>
              <a:rPr lang="en"/>
              <a:t>Facebook abstractions</a:t>
            </a:r>
            <a:endParaRPr/>
          </a:p>
          <a:p>
            <a:pPr indent="-342900" lvl="1" marL="914400" rtl="0" algn="l">
              <a:lnSpc>
                <a:spcPct val="150000"/>
              </a:lnSpc>
              <a:spcBef>
                <a:spcPts val="0"/>
              </a:spcBef>
              <a:spcAft>
                <a:spcPts val="0"/>
              </a:spcAft>
              <a:buSzPts val="1800"/>
              <a:buChar char="○"/>
            </a:pPr>
            <a:r>
              <a:rPr lang="en" sz="1800"/>
              <a:t>Colocation</a:t>
            </a:r>
            <a:endParaRPr sz="1800"/>
          </a:p>
          <a:p>
            <a:pPr indent="-342900" lvl="1" marL="914400" rtl="0" algn="l">
              <a:lnSpc>
                <a:spcPct val="150000"/>
              </a:lnSpc>
              <a:spcBef>
                <a:spcPts val="0"/>
              </a:spcBef>
              <a:spcAft>
                <a:spcPts val="0"/>
              </a:spcAft>
              <a:buSzPts val="1800"/>
              <a:buChar char="○"/>
            </a:pPr>
            <a:r>
              <a:rPr lang="en" sz="1800"/>
              <a:t>Custom Store</a:t>
            </a:r>
            <a:endParaRPr sz="1800"/>
          </a:p>
          <a:p>
            <a:pPr indent="-342900" lvl="2" marL="1371600" rtl="0" algn="l">
              <a:lnSpc>
                <a:spcPct val="150000"/>
              </a:lnSpc>
              <a:spcBef>
                <a:spcPts val="0"/>
              </a:spcBef>
              <a:spcAft>
                <a:spcPts val="0"/>
              </a:spcAft>
              <a:buSzPts val="1800"/>
              <a:buChar char="■"/>
            </a:pPr>
            <a:r>
              <a:rPr lang="en" sz="1800"/>
              <a:t>Connection, Records, Fields</a:t>
            </a:r>
            <a:endParaRPr sz="1800"/>
          </a:p>
          <a:p>
            <a:pPr indent="-342900" lvl="1" marL="914400" rtl="0" algn="l">
              <a:lnSpc>
                <a:spcPct val="150000"/>
              </a:lnSpc>
              <a:spcBef>
                <a:spcPts val="0"/>
              </a:spcBef>
              <a:spcAft>
                <a:spcPts val="0"/>
              </a:spcAft>
              <a:buSzPts val="1800"/>
              <a:buChar char="○"/>
            </a:pPr>
            <a:r>
              <a:rPr lang="en" sz="1800"/>
              <a:t>Viewer, Pagination</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7"/>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Apollo Client</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300" name="Google Shape;300;p47"/>
          <p:cNvPicPr preferRelativeResize="0"/>
          <p:nvPr/>
        </p:nvPicPr>
        <p:blipFill>
          <a:blip r:embed="rId3">
            <a:alphaModFix/>
          </a:blip>
          <a:stretch>
            <a:fillRect/>
          </a:stretch>
        </p:blipFill>
        <p:spPr>
          <a:xfrm>
            <a:off x="3418038" y="2291995"/>
            <a:ext cx="2307925" cy="2307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Apollo Client</a:t>
            </a:r>
            <a:endParaRPr/>
          </a:p>
        </p:txBody>
      </p:sp>
      <p:sp>
        <p:nvSpPr>
          <p:cNvPr id="306" name="Google Shape;306;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Apollo Client</a:t>
            </a:r>
            <a:r>
              <a:rPr lang="en"/>
              <a:t> is a community-driven effort to build an easy-to-understand, flexible and powerful GraphQL client. Apollo has the ambition to build one library for every major development platform that people use to build web and mobile applications. Right now there is a Javascript client with bindings for popular frameworks like </a:t>
            </a:r>
            <a:r>
              <a:rPr lang="en" u="sng">
                <a:solidFill>
                  <a:schemeClr val="hlink"/>
                </a:solidFill>
                <a:hlinkClick r:id="rId4"/>
              </a:rPr>
              <a:t>React</a:t>
            </a:r>
            <a:r>
              <a:rPr lang="en"/>
              <a:t>, </a:t>
            </a:r>
            <a:r>
              <a:rPr lang="en" u="sng">
                <a:solidFill>
                  <a:schemeClr val="hlink"/>
                </a:solidFill>
                <a:hlinkClick r:id="rId5"/>
              </a:rPr>
              <a:t>Angular</a:t>
            </a:r>
            <a:r>
              <a:rPr lang="en"/>
              <a:t>, </a:t>
            </a:r>
            <a:r>
              <a:rPr lang="en" u="sng">
                <a:solidFill>
                  <a:schemeClr val="hlink"/>
                </a:solidFill>
                <a:hlinkClick r:id="rId6"/>
              </a:rPr>
              <a:t>Ember</a:t>
            </a:r>
            <a:r>
              <a:rPr lang="en"/>
              <a:t> or </a:t>
            </a:r>
            <a:r>
              <a:rPr lang="en" u="sng">
                <a:solidFill>
                  <a:schemeClr val="hlink"/>
                </a:solidFill>
                <a:hlinkClick r:id="rId7"/>
              </a:rPr>
              <a:t>Vue</a:t>
            </a:r>
            <a:r>
              <a:rPr lang="en"/>
              <a:t> as well as early versions of </a:t>
            </a:r>
            <a:r>
              <a:rPr lang="en" u="sng">
                <a:solidFill>
                  <a:schemeClr val="hlink"/>
                </a:solidFill>
                <a:hlinkClick r:id="rId8"/>
              </a:rPr>
              <a:t>iOS</a:t>
            </a:r>
            <a:r>
              <a:rPr lang="en"/>
              <a:t> and </a:t>
            </a:r>
            <a:r>
              <a:rPr lang="en" u="sng">
                <a:solidFill>
                  <a:schemeClr val="hlink"/>
                </a:solidFill>
                <a:hlinkClick r:id="rId9"/>
              </a:rPr>
              <a:t>Android</a:t>
            </a:r>
            <a:r>
              <a:rPr lang="en"/>
              <a:t> clients. Apollo is production-ready and has handy features like caching, optimistic UI, subscription support and many mor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Apollo Client</a:t>
            </a:r>
            <a:r>
              <a:rPr lang="en"/>
              <a:t> Overview</a:t>
            </a:r>
            <a:endParaRPr/>
          </a:p>
          <a:p>
            <a:pPr indent="0" lvl="0" marL="0" rtl="0" algn="l">
              <a:spcBef>
                <a:spcPts val="0"/>
              </a:spcBef>
              <a:spcAft>
                <a:spcPts val="0"/>
              </a:spcAft>
              <a:buNone/>
            </a:pPr>
            <a:r>
              <a:t/>
            </a:r>
            <a:endParaRPr/>
          </a:p>
        </p:txBody>
      </p:sp>
      <p:sp>
        <p:nvSpPr>
          <p:cNvPr id="312" name="Google Shape;312;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Maintained by </a:t>
            </a:r>
            <a:r>
              <a:rPr b="1" lang="en">
                <a:solidFill>
                  <a:srgbClr val="FFFFFF"/>
                </a:solidFill>
              </a:rPr>
              <a:t>Meteor</a:t>
            </a:r>
            <a:endParaRPr b="1">
              <a:solidFill>
                <a:srgbClr val="FFFFFF"/>
              </a:solidFill>
            </a:endParaRPr>
          </a:p>
          <a:p>
            <a:pPr indent="-342900" lvl="0" marL="457200" rtl="0" algn="l">
              <a:lnSpc>
                <a:spcPct val="200000"/>
              </a:lnSpc>
              <a:spcBef>
                <a:spcPts val="0"/>
              </a:spcBef>
              <a:spcAft>
                <a:spcPts val="0"/>
              </a:spcAft>
              <a:buSzPts val="1800"/>
              <a:buChar char="●"/>
            </a:pPr>
            <a:r>
              <a:rPr lang="en"/>
              <a:t>Latest release:</a:t>
            </a:r>
            <a:r>
              <a:rPr b="1" lang="en">
                <a:solidFill>
                  <a:srgbClr val="FFFFFF"/>
                </a:solidFill>
              </a:rPr>
              <a:t> 2.6.3</a:t>
            </a:r>
            <a:endParaRPr b="1"/>
          </a:p>
          <a:p>
            <a:pPr indent="-342900" lvl="0" marL="457200" marR="0" rtl="0" algn="l">
              <a:lnSpc>
                <a:spcPct val="200000"/>
              </a:lnSpc>
              <a:spcBef>
                <a:spcPts val="0"/>
              </a:spcBef>
              <a:spcAft>
                <a:spcPts val="0"/>
              </a:spcAft>
              <a:buSzPts val="1800"/>
              <a:buChar char="●"/>
            </a:pPr>
            <a:r>
              <a:rPr lang="en"/>
              <a:t>Integrations: </a:t>
            </a:r>
            <a:r>
              <a:rPr b="1" lang="en">
                <a:solidFill>
                  <a:srgbClr val="FFFFFF"/>
                </a:solidFill>
              </a:rPr>
              <a:t>React, Angular, Vue</a:t>
            </a:r>
            <a:endParaRPr/>
          </a:p>
          <a:p>
            <a:pPr indent="-342900" lvl="0" marL="457200" rtl="0" algn="l">
              <a:lnSpc>
                <a:spcPct val="200000"/>
              </a:lnSpc>
              <a:spcBef>
                <a:spcPts val="0"/>
              </a:spcBef>
              <a:spcAft>
                <a:spcPts val="0"/>
              </a:spcAft>
              <a:buSzPts val="1800"/>
              <a:buChar char="●"/>
            </a:pPr>
            <a:r>
              <a:rPr lang="en"/>
              <a:t>GitHub: Over </a:t>
            </a:r>
            <a:r>
              <a:rPr b="1" lang="en">
                <a:solidFill>
                  <a:srgbClr val="FFFFFF"/>
                </a:solidFill>
              </a:rPr>
              <a:t>11.5K</a:t>
            </a:r>
            <a:r>
              <a:rPr lang="en"/>
              <a:t> stars</a:t>
            </a:r>
            <a:endParaRPr/>
          </a:p>
          <a:p>
            <a:pPr indent="-342900" lvl="0" marL="457200" rtl="0" algn="l">
              <a:lnSpc>
                <a:spcPct val="200000"/>
              </a:lnSpc>
              <a:spcBef>
                <a:spcPts val="0"/>
              </a:spcBef>
              <a:spcAft>
                <a:spcPts val="0"/>
              </a:spcAft>
              <a:buSzPts val="1800"/>
              <a:buChar char="●"/>
            </a:pPr>
            <a:r>
              <a:rPr lang="en"/>
              <a:t>MIT license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Apollo Client</a:t>
            </a:r>
            <a:r>
              <a:rPr lang="en"/>
              <a:t> Features</a:t>
            </a:r>
            <a:endParaRPr/>
          </a:p>
        </p:txBody>
      </p:sp>
      <p:sp>
        <p:nvSpPr>
          <p:cNvPr id="318" name="Google Shape;318;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SzPts val="1800"/>
              <a:buChar char="●"/>
            </a:pPr>
            <a:r>
              <a:rPr lang="en"/>
              <a:t>Community driven</a:t>
            </a:r>
            <a:endParaRPr/>
          </a:p>
          <a:p>
            <a:pPr indent="-342900" lvl="0" marL="457200" marR="0" rtl="0" algn="l">
              <a:lnSpc>
                <a:spcPct val="200000"/>
              </a:lnSpc>
              <a:spcBef>
                <a:spcPts val="0"/>
              </a:spcBef>
              <a:spcAft>
                <a:spcPts val="0"/>
              </a:spcAft>
              <a:buSzPts val="1800"/>
              <a:buChar char="●"/>
            </a:pPr>
            <a:r>
              <a:rPr lang="en"/>
              <a:t>Simplicity</a:t>
            </a:r>
            <a:endParaRPr/>
          </a:p>
          <a:p>
            <a:pPr indent="-342900" lvl="0" marL="457200" marR="0" rtl="0" algn="l">
              <a:lnSpc>
                <a:spcPct val="200000"/>
              </a:lnSpc>
              <a:spcBef>
                <a:spcPts val="0"/>
              </a:spcBef>
              <a:spcAft>
                <a:spcPts val="0"/>
              </a:spcAft>
              <a:buSzPts val="1800"/>
              <a:buChar char="●"/>
            </a:pPr>
            <a:r>
              <a:rPr lang="en"/>
              <a:t>Integration with multiple frameworks</a:t>
            </a:r>
            <a:endParaRPr/>
          </a:p>
          <a:p>
            <a:pPr indent="0" lvl="0" marL="0" marR="0" rtl="0" algn="l">
              <a:lnSpc>
                <a:spcPct val="200000"/>
              </a:lnSpc>
              <a:spcBef>
                <a:spcPts val="16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1"/>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Relay vs Apollo Downloads</a:t>
            </a:r>
            <a:endParaRPr/>
          </a:p>
        </p:txBody>
      </p:sp>
      <p:sp>
        <p:nvSpPr>
          <p:cNvPr id="324" name="Google Shape;324;p5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51"/>
          <p:cNvPicPr preferRelativeResize="0"/>
          <p:nvPr/>
        </p:nvPicPr>
        <p:blipFill>
          <a:blip r:embed="rId3">
            <a:alphaModFix/>
          </a:blip>
          <a:stretch>
            <a:fillRect/>
          </a:stretch>
        </p:blipFill>
        <p:spPr>
          <a:xfrm>
            <a:off x="1305187" y="1017725"/>
            <a:ext cx="6533625" cy="3352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GraphQL</a:t>
            </a:r>
            <a:endParaRPr/>
          </a:p>
        </p:txBody>
      </p:sp>
      <p:sp>
        <p:nvSpPr>
          <p:cNvPr id="82" name="Google Shape;82;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a:t>
            </a:r>
            <a:r>
              <a:rPr lang="en"/>
              <a:t> query language for APIs and a runtime for fulfilling those queries with your existing data</a:t>
            </a:r>
            <a:endParaRPr/>
          </a:p>
          <a:p>
            <a:pPr indent="-342900" lvl="0" marL="457200" rtl="0" algn="l">
              <a:spcBef>
                <a:spcPts val="0"/>
              </a:spcBef>
              <a:spcAft>
                <a:spcPts val="0"/>
              </a:spcAft>
              <a:buSzPts val="1800"/>
              <a:buChar char="●"/>
            </a:pPr>
            <a:r>
              <a:rPr lang="en"/>
              <a:t>Response to modern web application needs</a:t>
            </a:r>
            <a:endParaRPr/>
          </a:p>
          <a:p>
            <a:pPr indent="-342900" lvl="0" marL="457200" rtl="0" algn="l">
              <a:spcBef>
                <a:spcPts val="0"/>
              </a:spcBef>
              <a:spcAft>
                <a:spcPts val="0"/>
              </a:spcAft>
              <a:buSzPts val="1800"/>
              <a:buChar char="●"/>
            </a:pPr>
            <a:r>
              <a:rPr lang="en"/>
              <a:t>Alternative to REST</a:t>
            </a:r>
            <a:endParaRPr/>
          </a:p>
          <a:p>
            <a:pPr indent="-342900" lvl="0" marL="457200" rtl="0" algn="l">
              <a:spcBef>
                <a:spcPts val="0"/>
              </a:spcBef>
              <a:spcAft>
                <a:spcPts val="0"/>
              </a:spcAft>
              <a:buSzPts val="1800"/>
              <a:buChar char="●"/>
            </a:pPr>
            <a:r>
              <a:rPr lang="en"/>
              <a:t>Developed internally by Facebook in 2012</a:t>
            </a:r>
            <a:endParaRPr/>
          </a:p>
          <a:p>
            <a:pPr indent="-342900" lvl="0" marL="457200" rtl="0" algn="l">
              <a:spcBef>
                <a:spcPts val="0"/>
              </a:spcBef>
              <a:spcAft>
                <a:spcPts val="0"/>
              </a:spcAft>
              <a:buSzPts val="1800"/>
              <a:buChar char="●"/>
            </a:pPr>
            <a:r>
              <a:rPr lang="en"/>
              <a:t>Released publicly in 2015</a:t>
            </a:r>
            <a:endParaRPr/>
          </a:p>
          <a:p>
            <a:pPr indent="-342900" lvl="0" marL="457200" rtl="0" algn="l">
              <a:spcBef>
                <a:spcPts val="0"/>
              </a:spcBef>
              <a:spcAft>
                <a:spcPts val="0"/>
              </a:spcAft>
              <a:buSzPts val="1800"/>
              <a:buChar char="●"/>
            </a:pPr>
            <a:r>
              <a:rPr lang="en"/>
              <a:t>Specification</a:t>
            </a:r>
            <a:endParaRPr/>
          </a:p>
          <a:p>
            <a:pPr indent="-317500" lvl="1" marL="914400" rtl="0" algn="l">
              <a:spcBef>
                <a:spcPts val="0"/>
              </a:spcBef>
              <a:spcAft>
                <a:spcPts val="0"/>
              </a:spcAft>
              <a:buSzPts val="1400"/>
              <a:buChar char="○"/>
            </a:pPr>
            <a:r>
              <a:rPr lang="en" u="sng">
                <a:solidFill>
                  <a:schemeClr val="hlink"/>
                </a:solidFill>
                <a:hlinkClick r:id="rId3"/>
              </a:rPr>
              <a:t>https://graphql.github.io/graphql-spec/June2018/</a:t>
            </a:r>
            <a:endParaRPr/>
          </a:p>
          <a:p>
            <a:pPr indent="-317500" lvl="1" marL="914400" rtl="0" algn="l">
              <a:spcBef>
                <a:spcPts val="0"/>
              </a:spcBef>
              <a:spcAft>
                <a:spcPts val="0"/>
              </a:spcAft>
              <a:buSzPts val="1400"/>
              <a:buChar char="○"/>
            </a:pPr>
            <a:r>
              <a:rPr lang="en" u="sng">
                <a:solidFill>
                  <a:schemeClr val="hlink"/>
                </a:solidFill>
                <a:hlinkClick r:id="rId4"/>
              </a:rPr>
              <a:t>https://github.com/graphql/graphql-spec</a:t>
            </a:r>
            <a:r>
              <a:rPr lang="en"/>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52"/>
          <p:cNvSpPr txBox="1"/>
          <p:nvPr>
            <p:ph type="title"/>
          </p:nvPr>
        </p:nvSpPr>
        <p:spPr>
          <a:xfrm>
            <a:off x="311700" y="555600"/>
            <a:ext cx="50733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CLIENT</a:t>
            </a:r>
            <a:endParaRPr/>
          </a:p>
        </p:txBody>
      </p:sp>
      <p:pic>
        <p:nvPicPr>
          <p:cNvPr descr="Image result for graphcool logo" id="331" name="Google Shape;331;p52"/>
          <p:cNvPicPr preferRelativeResize="0"/>
          <p:nvPr/>
        </p:nvPicPr>
        <p:blipFill>
          <a:blip r:embed="rId3">
            <a:alphaModFix/>
          </a:blip>
          <a:stretch>
            <a:fillRect/>
          </a:stretch>
        </p:blipFill>
        <p:spPr>
          <a:xfrm>
            <a:off x="6483298" y="1743719"/>
            <a:ext cx="1384750" cy="1616450"/>
          </a:xfrm>
          <a:prstGeom prst="rect">
            <a:avLst/>
          </a:prstGeom>
          <a:noFill/>
          <a:ln>
            <a:noFill/>
          </a:ln>
        </p:spPr>
      </p:pic>
      <p:pic>
        <p:nvPicPr>
          <p:cNvPr id="332" name="Google Shape;332;p52"/>
          <p:cNvPicPr preferRelativeResize="0"/>
          <p:nvPr/>
        </p:nvPicPr>
        <p:blipFill rotWithShape="1">
          <a:blip r:embed="rId4">
            <a:alphaModFix/>
          </a:blip>
          <a:srcRect b="10539" l="11104" r="10697" t="10515"/>
          <a:stretch/>
        </p:blipFill>
        <p:spPr>
          <a:xfrm>
            <a:off x="3783775" y="1743719"/>
            <a:ext cx="1601218" cy="1616450"/>
          </a:xfrm>
          <a:prstGeom prst="rect">
            <a:avLst/>
          </a:prstGeom>
          <a:noFill/>
          <a:ln>
            <a:noFill/>
          </a:ln>
        </p:spPr>
      </p:pic>
      <p:pic>
        <p:nvPicPr>
          <p:cNvPr id="333" name="Google Shape;333;p52"/>
          <p:cNvPicPr preferRelativeResize="0"/>
          <p:nvPr/>
        </p:nvPicPr>
        <p:blipFill rotWithShape="1">
          <a:blip r:embed="rId5">
            <a:alphaModFix/>
          </a:blip>
          <a:srcRect b="11443" l="7284" r="7514" t="5209"/>
          <a:stretch/>
        </p:blipFill>
        <p:spPr>
          <a:xfrm>
            <a:off x="2036559" y="1743719"/>
            <a:ext cx="1652358" cy="1616450"/>
          </a:xfrm>
          <a:prstGeom prst="rect">
            <a:avLst/>
          </a:prstGeom>
          <a:noFill/>
          <a:ln>
            <a:noFill/>
          </a:ln>
        </p:spPr>
      </p:pic>
      <p:pic>
        <p:nvPicPr>
          <p:cNvPr descr="Image result for react logo" id="334" name="Google Shape;334;p52"/>
          <p:cNvPicPr preferRelativeResize="0"/>
          <p:nvPr/>
        </p:nvPicPr>
        <p:blipFill rotWithShape="1">
          <a:blip r:embed="rId6">
            <a:alphaModFix/>
          </a:blip>
          <a:srcRect b="12815" l="20463" r="20309" t="12328"/>
          <a:stretch/>
        </p:blipFill>
        <p:spPr>
          <a:xfrm>
            <a:off x="175500" y="1763896"/>
            <a:ext cx="1766200" cy="1576096"/>
          </a:xfrm>
          <a:prstGeom prst="rect">
            <a:avLst/>
          </a:prstGeom>
          <a:noFill/>
          <a:ln>
            <a:noFill/>
          </a:ln>
        </p:spPr>
      </p:pic>
      <p:sp>
        <p:nvSpPr>
          <p:cNvPr id="335" name="Google Shape;335;p52"/>
          <p:cNvSpPr txBox="1"/>
          <p:nvPr>
            <p:ph type="title"/>
          </p:nvPr>
        </p:nvSpPr>
        <p:spPr>
          <a:xfrm>
            <a:off x="5518925" y="565050"/>
            <a:ext cx="3313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SERVER</a:t>
            </a:r>
            <a:endParaRPr/>
          </a:p>
        </p:txBody>
      </p:sp>
      <p:sp>
        <p:nvSpPr>
          <p:cNvPr id="336" name="Google Shape;336;p52"/>
          <p:cNvSpPr txBox="1"/>
          <p:nvPr>
            <p:ph type="title"/>
          </p:nvPr>
        </p:nvSpPr>
        <p:spPr>
          <a:xfrm>
            <a:off x="5518925" y="3320375"/>
            <a:ext cx="3313500" cy="7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Caption"/>
                <a:ea typeface="PT Sans Caption"/>
                <a:cs typeface="PT Sans Caption"/>
                <a:sym typeface="PT Sans Caption"/>
              </a:rPr>
              <a:t>Graph</a:t>
            </a:r>
            <a:r>
              <a:rPr lang="en">
                <a:latin typeface="PT Sans Caption"/>
                <a:ea typeface="PT Sans Caption"/>
                <a:cs typeface="PT Sans Caption"/>
                <a:sym typeface="PT Sans Caption"/>
              </a:rPr>
              <a:t>Cool</a:t>
            </a:r>
            <a:endParaRPr>
              <a:latin typeface="PT Sans Caption"/>
              <a:ea typeface="PT Sans Caption"/>
              <a:cs typeface="PT Sans Caption"/>
              <a:sym typeface="PT Sans Caption"/>
            </a:endParaRPr>
          </a:p>
        </p:txBody>
      </p:sp>
      <p:sp>
        <p:nvSpPr>
          <p:cNvPr id="337" name="Google Shape;337;p52"/>
          <p:cNvSpPr txBox="1"/>
          <p:nvPr>
            <p:ph type="title"/>
          </p:nvPr>
        </p:nvSpPr>
        <p:spPr>
          <a:xfrm>
            <a:off x="89300" y="3320375"/>
            <a:ext cx="1938600" cy="7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Caption"/>
                <a:ea typeface="PT Sans Caption"/>
                <a:cs typeface="PT Sans Caption"/>
                <a:sym typeface="PT Sans Caption"/>
              </a:rPr>
              <a:t>React</a:t>
            </a:r>
            <a:endParaRPr>
              <a:latin typeface="PT Sans Caption"/>
              <a:ea typeface="PT Sans Caption"/>
              <a:cs typeface="PT Sans Caption"/>
              <a:sym typeface="PT Sans Caption"/>
            </a:endParaRPr>
          </a:p>
        </p:txBody>
      </p:sp>
      <p:sp>
        <p:nvSpPr>
          <p:cNvPr id="338" name="Google Shape;338;p52"/>
          <p:cNvSpPr txBox="1"/>
          <p:nvPr>
            <p:ph type="title"/>
          </p:nvPr>
        </p:nvSpPr>
        <p:spPr>
          <a:xfrm>
            <a:off x="1879050" y="3320375"/>
            <a:ext cx="1938600" cy="7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Caption"/>
                <a:ea typeface="PT Sans Caption"/>
                <a:cs typeface="PT Sans Caption"/>
                <a:sym typeface="PT Sans Caption"/>
              </a:rPr>
              <a:t>Relay</a:t>
            </a:r>
            <a:endParaRPr>
              <a:latin typeface="PT Sans Caption"/>
              <a:ea typeface="PT Sans Caption"/>
              <a:cs typeface="PT Sans Caption"/>
              <a:sym typeface="PT Sans Caption"/>
            </a:endParaRPr>
          </a:p>
          <a:p>
            <a:pPr indent="0" lvl="0" marL="0" rtl="0" algn="ctr">
              <a:spcBef>
                <a:spcPts val="0"/>
              </a:spcBef>
              <a:spcAft>
                <a:spcPts val="0"/>
              </a:spcAft>
              <a:buNone/>
            </a:pPr>
            <a:r>
              <a:rPr lang="en">
                <a:latin typeface="PT Sans Caption"/>
                <a:ea typeface="PT Sans Caption"/>
                <a:cs typeface="PT Sans Caption"/>
                <a:sym typeface="PT Sans Caption"/>
              </a:rPr>
              <a:t>Modern</a:t>
            </a:r>
            <a:endParaRPr>
              <a:latin typeface="PT Sans Caption"/>
              <a:ea typeface="PT Sans Caption"/>
              <a:cs typeface="PT Sans Caption"/>
              <a:sym typeface="PT Sans Caption"/>
            </a:endParaRPr>
          </a:p>
        </p:txBody>
      </p:sp>
      <p:sp>
        <p:nvSpPr>
          <p:cNvPr id="339" name="Google Shape;339;p52"/>
          <p:cNvSpPr txBox="1"/>
          <p:nvPr>
            <p:ph type="title"/>
          </p:nvPr>
        </p:nvSpPr>
        <p:spPr>
          <a:xfrm>
            <a:off x="3615088" y="3360175"/>
            <a:ext cx="1938600" cy="7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Caption"/>
                <a:ea typeface="PT Sans Caption"/>
                <a:cs typeface="PT Sans Caption"/>
                <a:sym typeface="PT Sans Caption"/>
              </a:rPr>
              <a:t>Apollo</a:t>
            </a:r>
            <a:endParaRPr>
              <a:latin typeface="PT Sans Caption"/>
              <a:ea typeface="PT Sans Caption"/>
              <a:cs typeface="PT Sans Caption"/>
              <a:sym typeface="PT Sans Caption"/>
            </a:endParaRPr>
          </a:p>
          <a:p>
            <a:pPr indent="0" lvl="0" marL="0" rtl="0" algn="ctr">
              <a:spcBef>
                <a:spcPts val="0"/>
              </a:spcBef>
              <a:spcAft>
                <a:spcPts val="0"/>
              </a:spcAft>
              <a:buNone/>
            </a:pPr>
            <a:r>
              <a:rPr lang="en">
                <a:latin typeface="PT Sans Caption"/>
                <a:ea typeface="PT Sans Caption"/>
                <a:cs typeface="PT Sans Caption"/>
                <a:sym typeface="PT Sans Caption"/>
              </a:rPr>
              <a:t>Client</a:t>
            </a:r>
            <a:endParaRPr>
              <a:latin typeface="PT Sans Caption"/>
              <a:ea typeface="PT Sans Caption"/>
              <a:cs typeface="PT Sans Caption"/>
              <a:sym typeface="PT Sans Capti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3"/>
          <p:cNvSpPr txBox="1"/>
          <p:nvPr>
            <p:ph type="title"/>
          </p:nvPr>
        </p:nvSpPr>
        <p:spPr>
          <a:xfrm>
            <a:off x="311700" y="555600"/>
            <a:ext cx="50733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CLIENT</a:t>
            </a:r>
            <a:endParaRPr/>
          </a:p>
        </p:txBody>
      </p:sp>
      <p:pic>
        <p:nvPicPr>
          <p:cNvPr descr="Image result for graphcool logo" id="345" name="Google Shape;345;p53"/>
          <p:cNvPicPr preferRelativeResize="0"/>
          <p:nvPr/>
        </p:nvPicPr>
        <p:blipFill>
          <a:blip r:embed="rId3">
            <a:alphaModFix/>
          </a:blip>
          <a:stretch>
            <a:fillRect/>
          </a:stretch>
        </p:blipFill>
        <p:spPr>
          <a:xfrm>
            <a:off x="6483298" y="1743719"/>
            <a:ext cx="1384750" cy="1616450"/>
          </a:xfrm>
          <a:prstGeom prst="rect">
            <a:avLst/>
          </a:prstGeom>
          <a:noFill/>
          <a:ln>
            <a:noFill/>
          </a:ln>
        </p:spPr>
      </p:pic>
      <p:pic>
        <p:nvPicPr>
          <p:cNvPr id="346" name="Google Shape;346;p53"/>
          <p:cNvPicPr preferRelativeResize="0"/>
          <p:nvPr/>
        </p:nvPicPr>
        <p:blipFill rotWithShape="1">
          <a:blip r:embed="rId4">
            <a:alphaModFix/>
          </a:blip>
          <a:srcRect b="10539" l="11104" r="10697" t="10515"/>
          <a:stretch/>
        </p:blipFill>
        <p:spPr>
          <a:xfrm>
            <a:off x="3402775" y="1743719"/>
            <a:ext cx="1601218" cy="1616450"/>
          </a:xfrm>
          <a:prstGeom prst="rect">
            <a:avLst/>
          </a:prstGeom>
          <a:noFill/>
          <a:ln>
            <a:noFill/>
          </a:ln>
        </p:spPr>
      </p:pic>
      <p:pic>
        <p:nvPicPr>
          <p:cNvPr descr="Image result for angular logo" id="347" name="Google Shape;347;p53"/>
          <p:cNvPicPr preferRelativeResize="0"/>
          <p:nvPr/>
        </p:nvPicPr>
        <p:blipFill rotWithShape="1">
          <a:blip r:embed="rId5">
            <a:alphaModFix/>
          </a:blip>
          <a:srcRect b="6697" l="12052" r="12339" t="11922"/>
          <a:stretch/>
        </p:blipFill>
        <p:spPr>
          <a:xfrm>
            <a:off x="688725" y="1743724"/>
            <a:ext cx="1501751" cy="1616450"/>
          </a:xfrm>
          <a:prstGeom prst="rect">
            <a:avLst/>
          </a:prstGeom>
          <a:noFill/>
          <a:ln>
            <a:noFill/>
          </a:ln>
        </p:spPr>
      </p:pic>
      <p:sp>
        <p:nvSpPr>
          <p:cNvPr id="348" name="Google Shape;348;p53"/>
          <p:cNvSpPr txBox="1"/>
          <p:nvPr>
            <p:ph type="title"/>
          </p:nvPr>
        </p:nvSpPr>
        <p:spPr>
          <a:xfrm>
            <a:off x="5518925" y="565050"/>
            <a:ext cx="3313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SERVER</a:t>
            </a:r>
            <a:endParaRPr/>
          </a:p>
        </p:txBody>
      </p:sp>
      <p:sp>
        <p:nvSpPr>
          <p:cNvPr id="349" name="Google Shape;349;p53"/>
          <p:cNvSpPr txBox="1"/>
          <p:nvPr>
            <p:ph type="title"/>
          </p:nvPr>
        </p:nvSpPr>
        <p:spPr>
          <a:xfrm>
            <a:off x="5518925" y="3320375"/>
            <a:ext cx="3313500" cy="7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Caption"/>
                <a:ea typeface="PT Sans Caption"/>
                <a:cs typeface="PT Sans Caption"/>
                <a:sym typeface="PT Sans Caption"/>
              </a:rPr>
              <a:t>GraphCool</a:t>
            </a:r>
            <a:endParaRPr>
              <a:latin typeface="PT Sans Caption"/>
              <a:ea typeface="PT Sans Caption"/>
              <a:cs typeface="PT Sans Caption"/>
              <a:sym typeface="PT Sans Caption"/>
            </a:endParaRPr>
          </a:p>
        </p:txBody>
      </p:sp>
      <p:sp>
        <p:nvSpPr>
          <p:cNvPr id="350" name="Google Shape;350;p53"/>
          <p:cNvSpPr txBox="1"/>
          <p:nvPr>
            <p:ph type="title"/>
          </p:nvPr>
        </p:nvSpPr>
        <p:spPr>
          <a:xfrm>
            <a:off x="470300" y="3320375"/>
            <a:ext cx="1938600" cy="7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Caption"/>
                <a:ea typeface="PT Sans Caption"/>
                <a:cs typeface="PT Sans Caption"/>
                <a:sym typeface="PT Sans Caption"/>
              </a:rPr>
              <a:t>Angular</a:t>
            </a:r>
            <a:endParaRPr>
              <a:latin typeface="PT Sans Caption"/>
              <a:ea typeface="PT Sans Caption"/>
              <a:cs typeface="PT Sans Caption"/>
              <a:sym typeface="PT Sans Caption"/>
            </a:endParaRPr>
          </a:p>
        </p:txBody>
      </p:sp>
      <p:sp>
        <p:nvSpPr>
          <p:cNvPr id="351" name="Google Shape;351;p53"/>
          <p:cNvSpPr txBox="1"/>
          <p:nvPr>
            <p:ph type="title"/>
          </p:nvPr>
        </p:nvSpPr>
        <p:spPr>
          <a:xfrm>
            <a:off x="3234088" y="3360175"/>
            <a:ext cx="1938600" cy="7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Caption"/>
                <a:ea typeface="PT Sans Caption"/>
                <a:cs typeface="PT Sans Caption"/>
                <a:sym typeface="PT Sans Caption"/>
              </a:rPr>
              <a:t>Apollo</a:t>
            </a:r>
            <a:endParaRPr>
              <a:latin typeface="PT Sans Caption"/>
              <a:ea typeface="PT Sans Caption"/>
              <a:cs typeface="PT Sans Caption"/>
              <a:sym typeface="PT Sans Caption"/>
            </a:endParaRPr>
          </a:p>
          <a:p>
            <a:pPr indent="0" lvl="0" marL="0" rtl="0" algn="ctr">
              <a:spcBef>
                <a:spcPts val="0"/>
              </a:spcBef>
              <a:spcAft>
                <a:spcPts val="0"/>
              </a:spcAft>
              <a:buNone/>
            </a:pPr>
            <a:r>
              <a:rPr lang="en">
                <a:latin typeface="PT Sans Caption"/>
                <a:ea typeface="PT Sans Caption"/>
                <a:cs typeface="PT Sans Caption"/>
                <a:sym typeface="PT Sans Caption"/>
              </a:rPr>
              <a:t>Client</a:t>
            </a:r>
            <a:endParaRPr>
              <a:latin typeface="PT Sans Caption"/>
              <a:ea typeface="PT Sans Caption"/>
              <a:cs typeface="PT Sans Caption"/>
              <a:sym typeface="PT Sans Capti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pic>
        <p:nvPicPr>
          <p:cNvPr id="356" name="Google Shape;356;p54"/>
          <p:cNvPicPr preferRelativeResize="0"/>
          <p:nvPr/>
        </p:nvPicPr>
        <p:blipFill rotWithShape="1">
          <a:blip r:embed="rId3">
            <a:alphaModFix/>
          </a:blip>
          <a:srcRect b="11443" l="7284" r="7514" t="5209"/>
          <a:stretch/>
        </p:blipFill>
        <p:spPr>
          <a:xfrm>
            <a:off x="2205221" y="430619"/>
            <a:ext cx="1652358" cy="1616450"/>
          </a:xfrm>
          <a:prstGeom prst="rect">
            <a:avLst/>
          </a:prstGeom>
          <a:noFill/>
          <a:ln>
            <a:noFill/>
          </a:ln>
        </p:spPr>
      </p:pic>
      <p:pic>
        <p:nvPicPr>
          <p:cNvPr id="357" name="Google Shape;357;p54"/>
          <p:cNvPicPr preferRelativeResize="0"/>
          <p:nvPr/>
        </p:nvPicPr>
        <p:blipFill rotWithShape="1">
          <a:blip r:embed="rId4">
            <a:alphaModFix/>
          </a:blip>
          <a:srcRect b="10539" l="11104" r="10697" t="10515"/>
          <a:stretch/>
        </p:blipFill>
        <p:spPr>
          <a:xfrm>
            <a:off x="5923463" y="430619"/>
            <a:ext cx="1601218" cy="1616450"/>
          </a:xfrm>
          <a:prstGeom prst="rect">
            <a:avLst/>
          </a:prstGeom>
          <a:noFill/>
          <a:ln>
            <a:noFill/>
          </a:ln>
        </p:spPr>
      </p:pic>
      <p:sp>
        <p:nvSpPr>
          <p:cNvPr id="358" name="Google Shape;358;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Setup</a:t>
            </a:r>
            <a:endParaRPr/>
          </a:p>
        </p:txBody>
      </p:sp>
      <p:sp>
        <p:nvSpPr>
          <p:cNvPr id="359" name="Google Shape;359;p54"/>
          <p:cNvSpPr txBox="1"/>
          <p:nvPr>
            <p:ph idx="1" type="body"/>
          </p:nvPr>
        </p:nvSpPr>
        <p:spPr>
          <a:xfrm>
            <a:off x="5217325" y="2199475"/>
            <a:ext cx="3013500" cy="2513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Loader graphql-tag</a:t>
            </a:r>
            <a:endParaRPr/>
          </a:p>
          <a:p>
            <a:pPr indent="-342900" lvl="0" marL="457200" rtl="0" algn="l">
              <a:lnSpc>
                <a:spcPct val="150000"/>
              </a:lnSpc>
              <a:spcBef>
                <a:spcPts val="0"/>
              </a:spcBef>
              <a:spcAft>
                <a:spcPts val="0"/>
              </a:spcAft>
              <a:buSzPts val="1800"/>
              <a:buChar char="●"/>
            </a:pPr>
            <a:r>
              <a:rPr lang="en"/>
              <a:t>ApolloClient</a:t>
            </a:r>
            <a:endParaRPr/>
          </a:p>
          <a:p>
            <a:pPr indent="-342900" lvl="1" marL="914400" rtl="0" algn="l">
              <a:lnSpc>
                <a:spcPct val="150000"/>
              </a:lnSpc>
              <a:spcBef>
                <a:spcPts val="0"/>
              </a:spcBef>
              <a:spcAft>
                <a:spcPts val="0"/>
              </a:spcAft>
              <a:buSzPts val="1800"/>
              <a:buChar char="○"/>
            </a:pPr>
            <a:r>
              <a:rPr lang="en" sz="1800"/>
              <a:t>Apollo Link</a:t>
            </a:r>
            <a:endParaRPr sz="1800"/>
          </a:p>
          <a:p>
            <a:pPr indent="-342900" lvl="1" marL="914400" rtl="0" algn="l">
              <a:lnSpc>
                <a:spcPct val="150000"/>
              </a:lnSpc>
              <a:spcBef>
                <a:spcPts val="0"/>
              </a:spcBef>
              <a:spcAft>
                <a:spcPts val="0"/>
              </a:spcAft>
              <a:buSzPts val="1800"/>
              <a:buChar char="○"/>
            </a:pPr>
            <a:r>
              <a:rPr lang="en" sz="1800"/>
              <a:t>Apollo Cache</a:t>
            </a:r>
            <a:endParaRPr sz="1800"/>
          </a:p>
          <a:p>
            <a:pPr indent="-342900" lvl="0" marL="457200" rtl="0" algn="l">
              <a:lnSpc>
                <a:spcPct val="150000"/>
              </a:lnSpc>
              <a:spcBef>
                <a:spcPts val="0"/>
              </a:spcBef>
              <a:spcAft>
                <a:spcPts val="0"/>
              </a:spcAft>
              <a:buSzPts val="1800"/>
              <a:buChar char="●"/>
            </a:pPr>
            <a:r>
              <a:rPr lang="en"/>
              <a:t>ApolloProvider HOC</a:t>
            </a:r>
            <a:endParaRPr/>
          </a:p>
        </p:txBody>
      </p:sp>
      <p:sp>
        <p:nvSpPr>
          <p:cNvPr id="360" name="Google Shape;360;p54"/>
          <p:cNvSpPr txBox="1"/>
          <p:nvPr>
            <p:ph idx="1" type="body"/>
          </p:nvPr>
        </p:nvSpPr>
        <p:spPr>
          <a:xfrm>
            <a:off x="1524650" y="2199475"/>
            <a:ext cx="3013500" cy="2513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Relay compiler/ Babel plugin</a:t>
            </a:r>
            <a:endParaRPr/>
          </a:p>
          <a:p>
            <a:pPr indent="-342900" lvl="0" marL="457200" rtl="0" algn="l">
              <a:lnSpc>
                <a:spcPct val="150000"/>
              </a:lnSpc>
              <a:spcBef>
                <a:spcPts val="0"/>
              </a:spcBef>
              <a:spcAft>
                <a:spcPts val="0"/>
              </a:spcAft>
              <a:buSzPts val="1800"/>
              <a:buChar char="●"/>
            </a:pPr>
            <a:r>
              <a:rPr lang="en"/>
              <a:t>Environment</a:t>
            </a:r>
            <a:endParaRPr/>
          </a:p>
          <a:p>
            <a:pPr indent="-342900" lvl="1" marL="914400" rtl="0" algn="l">
              <a:lnSpc>
                <a:spcPct val="150000"/>
              </a:lnSpc>
              <a:spcBef>
                <a:spcPts val="0"/>
              </a:spcBef>
              <a:spcAft>
                <a:spcPts val="0"/>
              </a:spcAft>
              <a:buSzPts val="1800"/>
              <a:buChar char="○"/>
            </a:pPr>
            <a:r>
              <a:rPr lang="en" sz="1800"/>
              <a:t>Network</a:t>
            </a:r>
            <a:endParaRPr sz="1800"/>
          </a:p>
          <a:p>
            <a:pPr indent="-342900" lvl="1" marL="914400" rtl="0" algn="l">
              <a:lnSpc>
                <a:spcPct val="150000"/>
              </a:lnSpc>
              <a:spcBef>
                <a:spcPts val="0"/>
              </a:spcBef>
              <a:spcAft>
                <a:spcPts val="0"/>
              </a:spcAft>
              <a:buSzPts val="1800"/>
              <a:buChar char="○"/>
            </a:pPr>
            <a:r>
              <a:rPr lang="en" sz="1800"/>
              <a:t>Store</a:t>
            </a:r>
            <a:endParaRPr sz="1800"/>
          </a:p>
          <a:p>
            <a:pPr indent="-342900" lvl="0" marL="457200" rtl="0" algn="l">
              <a:lnSpc>
                <a:spcPct val="150000"/>
              </a:lnSpc>
              <a:spcBef>
                <a:spcPts val="0"/>
              </a:spcBef>
              <a:spcAft>
                <a:spcPts val="0"/>
              </a:spcAft>
              <a:buSzPts val="1800"/>
              <a:buChar char="●"/>
            </a:pPr>
            <a:r>
              <a:rPr lang="en"/>
              <a:t>Via attribute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Queries</a:t>
            </a:r>
            <a:endParaRPr/>
          </a:p>
          <a:p>
            <a:pPr indent="0" lvl="0" marL="0" rtl="0" algn="l">
              <a:spcBef>
                <a:spcPts val="0"/>
              </a:spcBef>
              <a:spcAft>
                <a:spcPts val="0"/>
              </a:spcAft>
              <a:buNone/>
            </a:pPr>
            <a:r>
              <a:t/>
            </a:r>
            <a:endParaRPr/>
          </a:p>
        </p:txBody>
      </p:sp>
      <p:sp>
        <p:nvSpPr>
          <p:cNvPr id="366" name="Google Shape;366;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br>
              <a:rPr lang="en"/>
            </a:br>
            <a:r>
              <a:rPr lang="en"/>
              <a:t>source: </a:t>
            </a:r>
            <a:r>
              <a:rPr lang="en" u="sng">
                <a:solidFill>
                  <a:schemeClr val="hlink"/>
                </a:solidFill>
                <a:hlinkClick r:id="rId3"/>
              </a:rPr>
              <a:t>gist</a:t>
            </a:r>
            <a:endParaRPr/>
          </a:p>
        </p:txBody>
      </p:sp>
      <p:pic>
        <p:nvPicPr>
          <p:cNvPr id="367" name="Google Shape;367;p55"/>
          <p:cNvPicPr preferRelativeResize="0"/>
          <p:nvPr/>
        </p:nvPicPr>
        <p:blipFill>
          <a:blip r:embed="rId4">
            <a:alphaModFix/>
          </a:blip>
          <a:stretch>
            <a:fillRect/>
          </a:stretch>
        </p:blipFill>
        <p:spPr>
          <a:xfrm>
            <a:off x="1666138" y="1079500"/>
            <a:ext cx="5972175" cy="3409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pic>
        <p:nvPicPr>
          <p:cNvPr id="372" name="Google Shape;372;p56"/>
          <p:cNvPicPr preferRelativeResize="0"/>
          <p:nvPr/>
        </p:nvPicPr>
        <p:blipFill rotWithShape="1">
          <a:blip r:embed="rId3">
            <a:alphaModFix/>
          </a:blip>
          <a:srcRect b="11443" l="7284" r="7514" t="5209"/>
          <a:stretch/>
        </p:blipFill>
        <p:spPr>
          <a:xfrm>
            <a:off x="2205221" y="430619"/>
            <a:ext cx="1652358" cy="1616450"/>
          </a:xfrm>
          <a:prstGeom prst="rect">
            <a:avLst/>
          </a:prstGeom>
          <a:noFill/>
          <a:ln>
            <a:noFill/>
          </a:ln>
        </p:spPr>
      </p:pic>
      <p:pic>
        <p:nvPicPr>
          <p:cNvPr id="373" name="Google Shape;373;p56"/>
          <p:cNvPicPr preferRelativeResize="0"/>
          <p:nvPr/>
        </p:nvPicPr>
        <p:blipFill rotWithShape="1">
          <a:blip r:embed="rId4">
            <a:alphaModFix/>
          </a:blip>
          <a:srcRect b="10539" l="11104" r="10697" t="10515"/>
          <a:stretch/>
        </p:blipFill>
        <p:spPr>
          <a:xfrm>
            <a:off x="5923463" y="430619"/>
            <a:ext cx="1601218" cy="1616450"/>
          </a:xfrm>
          <a:prstGeom prst="rect">
            <a:avLst/>
          </a:prstGeom>
          <a:noFill/>
          <a:ln>
            <a:noFill/>
          </a:ln>
        </p:spPr>
      </p:pic>
      <p:sp>
        <p:nvSpPr>
          <p:cNvPr id="374" name="Google Shape;374;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Queries</a:t>
            </a:r>
            <a:endParaRPr/>
          </a:p>
        </p:txBody>
      </p:sp>
      <p:sp>
        <p:nvSpPr>
          <p:cNvPr id="375" name="Google Shape;375;p56"/>
          <p:cNvSpPr txBox="1"/>
          <p:nvPr>
            <p:ph idx="1" type="body"/>
          </p:nvPr>
        </p:nvSpPr>
        <p:spPr>
          <a:xfrm>
            <a:off x="5217325" y="2199475"/>
            <a:ext cx="3013500" cy="2513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graphql HOC</a:t>
            </a:r>
            <a:endParaRPr/>
          </a:p>
          <a:p>
            <a:pPr indent="-342900" lvl="0" marL="457200" rtl="0" algn="l">
              <a:lnSpc>
                <a:spcPct val="150000"/>
              </a:lnSpc>
              <a:spcBef>
                <a:spcPts val="0"/>
              </a:spcBef>
              <a:spcAft>
                <a:spcPts val="0"/>
              </a:spcAft>
              <a:buSzPts val="1800"/>
              <a:buChar char="●"/>
            </a:pPr>
            <a:r>
              <a:rPr lang="en"/>
              <a:t>Queries generation</a:t>
            </a:r>
            <a:endParaRPr/>
          </a:p>
          <a:p>
            <a:pPr indent="-342900" lvl="1" marL="914400" rtl="0" algn="l">
              <a:lnSpc>
                <a:spcPct val="150000"/>
              </a:lnSpc>
              <a:spcBef>
                <a:spcPts val="0"/>
              </a:spcBef>
              <a:spcAft>
                <a:spcPts val="0"/>
              </a:spcAft>
              <a:buSzPts val="1800"/>
              <a:buChar char="○"/>
            </a:pPr>
            <a:r>
              <a:rPr lang="en" sz="1800"/>
              <a:t>Manual</a:t>
            </a:r>
            <a:endParaRPr sz="1800"/>
          </a:p>
          <a:p>
            <a:pPr indent="-342900" lvl="0" marL="457200" rtl="0" algn="l">
              <a:lnSpc>
                <a:spcPct val="150000"/>
              </a:lnSpc>
              <a:spcBef>
                <a:spcPts val="0"/>
              </a:spcBef>
              <a:spcAft>
                <a:spcPts val="0"/>
              </a:spcAft>
              <a:buSzPts val="1800"/>
              <a:buChar char="●"/>
            </a:pPr>
            <a:r>
              <a:rPr lang="en"/>
              <a:t>Flexible</a:t>
            </a:r>
            <a:endParaRPr/>
          </a:p>
        </p:txBody>
      </p:sp>
      <p:sp>
        <p:nvSpPr>
          <p:cNvPr id="376" name="Google Shape;376;p56"/>
          <p:cNvSpPr txBox="1"/>
          <p:nvPr>
            <p:ph idx="1" type="body"/>
          </p:nvPr>
        </p:nvSpPr>
        <p:spPr>
          <a:xfrm>
            <a:off x="1524650" y="2199475"/>
            <a:ext cx="3013500" cy="2513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QueryRenderer</a:t>
            </a:r>
            <a:endParaRPr/>
          </a:p>
          <a:p>
            <a:pPr indent="-342900" lvl="1" marL="914400" rtl="0" algn="l">
              <a:lnSpc>
                <a:spcPct val="150000"/>
              </a:lnSpc>
              <a:spcBef>
                <a:spcPts val="0"/>
              </a:spcBef>
              <a:spcAft>
                <a:spcPts val="0"/>
              </a:spcAft>
              <a:buSzPts val="1800"/>
              <a:buChar char="○"/>
            </a:pPr>
            <a:r>
              <a:rPr lang="en" sz="1800"/>
              <a:t>Environment</a:t>
            </a:r>
            <a:endParaRPr sz="1800"/>
          </a:p>
          <a:p>
            <a:pPr indent="-342900" lvl="1" marL="914400" rtl="0" algn="l">
              <a:lnSpc>
                <a:spcPct val="150000"/>
              </a:lnSpc>
              <a:spcBef>
                <a:spcPts val="0"/>
              </a:spcBef>
              <a:spcAft>
                <a:spcPts val="0"/>
              </a:spcAft>
              <a:buSzPts val="1800"/>
              <a:buChar char="○"/>
            </a:pPr>
            <a:r>
              <a:rPr lang="en" sz="1800"/>
              <a:t>Query</a:t>
            </a:r>
            <a:endParaRPr sz="1800"/>
          </a:p>
          <a:p>
            <a:pPr indent="-342900" lvl="0" marL="457200" rtl="0" algn="l">
              <a:lnSpc>
                <a:spcPct val="150000"/>
              </a:lnSpc>
              <a:spcBef>
                <a:spcPts val="0"/>
              </a:spcBef>
              <a:spcAft>
                <a:spcPts val="0"/>
              </a:spcAft>
              <a:buSzPts val="1800"/>
              <a:buChar char="●"/>
            </a:pPr>
            <a:r>
              <a:rPr lang="en"/>
              <a:t>Queries generation</a:t>
            </a:r>
            <a:endParaRPr/>
          </a:p>
          <a:p>
            <a:pPr indent="-342900" lvl="1" marL="914400" rtl="0" algn="l">
              <a:lnSpc>
                <a:spcPct val="150000"/>
              </a:lnSpc>
              <a:spcBef>
                <a:spcPts val="0"/>
              </a:spcBef>
              <a:spcAft>
                <a:spcPts val="0"/>
              </a:spcAft>
              <a:buSzPts val="1800"/>
              <a:buChar char="○"/>
            </a:pPr>
            <a:r>
              <a:rPr lang="en" sz="1800"/>
              <a:t>Automated</a:t>
            </a:r>
            <a:endParaRPr sz="1800"/>
          </a:p>
          <a:p>
            <a:pPr indent="-342900" lvl="0" marL="457200" rtl="0" algn="l">
              <a:lnSpc>
                <a:spcPct val="150000"/>
              </a:lnSpc>
              <a:spcBef>
                <a:spcPts val="0"/>
              </a:spcBef>
              <a:spcAft>
                <a:spcPts val="0"/>
              </a:spcAft>
              <a:buSzPts val="1800"/>
              <a:buChar char="●"/>
            </a:pPr>
            <a:r>
              <a:rPr lang="en"/>
              <a:t>Opinionated</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Mutations</a:t>
            </a:r>
            <a:endParaRPr/>
          </a:p>
          <a:p>
            <a:pPr indent="0" lvl="0" marL="0" rtl="0" algn="l">
              <a:spcBef>
                <a:spcPts val="0"/>
              </a:spcBef>
              <a:spcAft>
                <a:spcPts val="0"/>
              </a:spcAft>
              <a:buNone/>
            </a:pPr>
            <a:r>
              <a:t/>
            </a:r>
            <a:endParaRPr/>
          </a:p>
        </p:txBody>
      </p:sp>
      <p:sp>
        <p:nvSpPr>
          <p:cNvPr id="382" name="Google Shape;382;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br>
              <a:rPr lang="en"/>
            </a:br>
            <a:r>
              <a:rPr lang="en"/>
              <a:t>source: </a:t>
            </a:r>
            <a:r>
              <a:rPr lang="en" u="sng">
                <a:solidFill>
                  <a:schemeClr val="hlink"/>
                </a:solidFill>
                <a:hlinkClick r:id="rId3"/>
              </a:rPr>
              <a:t>gist</a:t>
            </a:r>
            <a:endParaRPr/>
          </a:p>
        </p:txBody>
      </p:sp>
      <p:pic>
        <p:nvPicPr>
          <p:cNvPr id="383" name="Google Shape;383;p57"/>
          <p:cNvPicPr preferRelativeResize="0"/>
          <p:nvPr/>
        </p:nvPicPr>
        <p:blipFill>
          <a:blip r:embed="rId4">
            <a:alphaModFix/>
          </a:blip>
          <a:stretch>
            <a:fillRect/>
          </a:stretch>
        </p:blipFill>
        <p:spPr>
          <a:xfrm>
            <a:off x="1666138" y="1079500"/>
            <a:ext cx="5972175" cy="3409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br>
              <a:rPr lang="en" sz="1200"/>
            </a:br>
            <a:endParaRPr sz="1200"/>
          </a:p>
          <a:p>
            <a:pPr indent="0" lvl="0" marL="0" rtl="0" algn="l">
              <a:spcBef>
                <a:spcPts val="1600"/>
              </a:spcBef>
              <a:spcAft>
                <a:spcPts val="0"/>
              </a:spcAft>
              <a:buNone/>
            </a:pPr>
            <a:br>
              <a:rPr lang="en"/>
            </a:br>
            <a:r>
              <a:rPr lang="en" sz="1200"/>
              <a:t>Apollo considered better at mutations</a:t>
            </a:r>
            <a:endParaRPr sz="1200"/>
          </a:p>
        </p:txBody>
      </p:sp>
      <p:pic>
        <p:nvPicPr>
          <p:cNvPr id="389" name="Google Shape;389;p58"/>
          <p:cNvPicPr preferRelativeResize="0"/>
          <p:nvPr/>
        </p:nvPicPr>
        <p:blipFill rotWithShape="1">
          <a:blip r:embed="rId3">
            <a:alphaModFix/>
          </a:blip>
          <a:srcRect b="11443" l="7284" r="7514" t="5209"/>
          <a:stretch/>
        </p:blipFill>
        <p:spPr>
          <a:xfrm>
            <a:off x="2205221" y="430619"/>
            <a:ext cx="1652358" cy="1616450"/>
          </a:xfrm>
          <a:prstGeom prst="rect">
            <a:avLst/>
          </a:prstGeom>
          <a:noFill/>
          <a:ln>
            <a:noFill/>
          </a:ln>
        </p:spPr>
      </p:pic>
      <p:pic>
        <p:nvPicPr>
          <p:cNvPr id="390" name="Google Shape;390;p58"/>
          <p:cNvPicPr preferRelativeResize="0"/>
          <p:nvPr/>
        </p:nvPicPr>
        <p:blipFill rotWithShape="1">
          <a:blip r:embed="rId4">
            <a:alphaModFix/>
          </a:blip>
          <a:srcRect b="10539" l="11104" r="10697" t="10515"/>
          <a:stretch/>
        </p:blipFill>
        <p:spPr>
          <a:xfrm>
            <a:off x="5923463" y="430619"/>
            <a:ext cx="1601218" cy="1616450"/>
          </a:xfrm>
          <a:prstGeom prst="rect">
            <a:avLst/>
          </a:prstGeom>
          <a:noFill/>
          <a:ln>
            <a:noFill/>
          </a:ln>
        </p:spPr>
      </p:pic>
      <p:sp>
        <p:nvSpPr>
          <p:cNvPr id="391" name="Google Shape;391;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Mutations</a:t>
            </a:r>
            <a:endParaRPr/>
          </a:p>
        </p:txBody>
      </p:sp>
      <p:sp>
        <p:nvSpPr>
          <p:cNvPr id="392" name="Google Shape;392;p58"/>
          <p:cNvSpPr txBox="1"/>
          <p:nvPr>
            <p:ph idx="1" type="body"/>
          </p:nvPr>
        </p:nvSpPr>
        <p:spPr>
          <a:xfrm>
            <a:off x="5217325" y="2117686"/>
            <a:ext cx="3013500" cy="2513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Added via props</a:t>
            </a:r>
            <a:endParaRPr/>
          </a:p>
          <a:p>
            <a:pPr indent="-342900" lvl="0" marL="457200" rtl="0" algn="l">
              <a:lnSpc>
                <a:spcPct val="150000"/>
              </a:lnSpc>
              <a:spcBef>
                <a:spcPts val="0"/>
              </a:spcBef>
              <a:spcAft>
                <a:spcPts val="0"/>
              </a:spcAft>
              <a:buSzPts val="1800"/>
              <a:buChar char="●"/>
            </a:pPr>
            <a:r>
              <a:rPr lang="en"/>
              <a:t>graphql HOC/mutate</a:t>
            </a:r>
            <a:endParaRPr/>
          </a:p>
          <a:p>
            <a:pPr indent="-342900" lvl="0" marL="457200" rtl="0" algn="l">
              <a:lnSpc>
                <a:spcPct val="150000"/>
              </a:lnSpc>
              <a:spcBef>
                <a:spcPts val="0"/>
              </a:spcBef>
              <a:spcAft>
                <a:spcPts val="0"/>
              </a:spcAft>
              <a:buSzPts val="1800"/>
              <a:buChar char="●"/>
            </a:pPr>
            <a:r>
              <a:rPr lang="en"/>
              <a:t>Update Store via Cache/arguments</a:t>
            </a:r>
            <a:endParaRPr/>
          </a:p>
          <a:p>
            <a:pPr indent="-342900" lvl="0" marL="457200" rtl="0" algn="l">
              <a:lnSpc>
                <a:spcPct val="150000"/>
              </a:lnSpc>
              <a:spcBef>
                <a:spcPts val="0"/>
              </a:spcBef>
              <a:spcAft>
                <a:spcPts val="0"/>
              </a:spcAft>
              <a:buSzPts val="1800"/>
              <a:buChar char="●"/>
            </a:pPr>
            <a:r>
              <a:rPr lang="en"/>
              <a:t>Optimistic Updates</a:t>
            </a:r>
            <a:endParaRPr/>
          </a:p>
        </p:txBody>
      </p:sp>
      <p:sp>
        <p:nvSpPr>
          <p:cNvPr id="393" name="Google Shape;393;p58"/>
          <p:cNvSpPr txBox="1"/>
          <p:nvPr>
            <p:ph idx="1" type="body"/>
          </p:nvPr>
        </p:nvSpPr>
        <p:spPr>
          <a:xfrm>
            <a:off x="1524650" y="2117686"/>
            <a:ext cx="3468600" cy="2513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commitMutation</a:t>
            </a:r>
            <a:endParaRPr/>
          </a:p>
          <a:p>
            <a:pPr indent="-342900" lvl="1" marL="914400" rtl="0" algn="l">
              <a:lnSpc>
                <a:spcPct val="150000"/>
              </a:lnSpc>
              <a:spcBef>
                <a:spcPts val="0"/>
              </a:spcBef>
              <a:spcAft>
                <a:spcPts val="0"/>
              </a:spcAft>
              <a:buSzPts val="1800"/>
              <a:buChar char="○"/>
            </a:pPr>
            <a:r>
              <a:rPr lang="en" sz="1800"/>
              <a:t>Environment</a:t>
            </a:r>
            <a:endParaRPr sz="1800"/>
          </a:p>
          <a:p>
            <a:pPr indent="-342900" lvl="0" marL="457200" rtl="0" algn="l">
              <a:lnSpc>
                <a:spcPct val="150000"/>
              </a:lnSpc>
              <a:spcBef>
                <a:spcPts val="0"/>
              </a:spcBef>
              <a:spcAft>
                <a:spcPts val="0"/>
              </a:spcAft>
              <a:buSzPts val="1800"/>
              <a:buChar char="●"/>
            </a:pPr>
            <a:r>
              <a:rPr lang="en"/>
              <a:t>Update Store via</a:t>
            </a:r>
            <a:endParaRPr/>
          </a:p>
          <a:p>
            <a:pPr indent="-342900" lvl="1" marL="914400" rtl="0" algn="l">
              <a:lnSpc>
                <a:spcPct val="150000"/>
              </a:lnSpc>
              <a:spcBef>
                <a:spcPts val="0"/>
              </a:spcBef>
              <a:spcAft>
                <a:spcPts val="0"/>
              </a:spcAft>
              <a:buSzPts val="1800"/>
              <a:buChar char="○"/>
            </a:pPr>
            <a:r>
              <a:rPr lang="en" sz="1800"/>
              <a:t>Connection</a:t>
            </a:r>
            <a:endParaRPr sz="1800"/>
          </a:p>
          <a:p>
            <a:pPr indent="-342900" lvl="1" marL="914400" rtl="0" algn="l">
              <a:lnSpc>
                <a:spcPct val="150000"/>
              </a:lnSpc>
              <a:spcBef>
                <a:spcPts val="0"/>
              </a:spcBef>
              <a:spcAft>
                <a:spcPts val="0"/>
              </a:spcAft>
              <a:buSzPts val="1800"/>
              <a:buChar char="○"/>
            </a:pPr>
            <a:r>
              <a:rPr lang="en" sz="1800"/>
              <a:t>Fields/LinkedRecord</a:t>
            </a:r>
            <a:endParaRPr sz="1800"/>
          </a:p>
          <a:p>
            <a:pPr indent="-342900" lvl="0" marL="457200" rtl="0" algn="l">
              <a:lnSpc>
                <a:spcPct val="150000"/>
              </a:lnSpc>
              <a:spcBef>
                <a:spcPts val="0"/>
              </a:spcBef>
              <a:spcAft>
                <a:spcPts val="0"/>
              </a:spcAft>
              <a:buSzPts val="1800"/>
              <a:buChar char="●"/>
            </a:pPr>
            <a:r>
              <a:rPr lang="en"/>
              <a:t>Optimistic Updates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Subscriptions</a:t>
            </a:r>
            <a:endParaRPr/>
          </a:p>
          <a:p>
            <a:pPr indent="0" lvl="0" marL="0" rtl="0" algn="l">
              <a:spcBef>
                <a:spcPts val="0"/>
              </a:spcBef>
              <a:spcAft>
                <a:spcPts val="0"/>
              </a:spcAft>
              <a:buNone/>
            </a:pPr>
            <a:r>
              <a:t/>
            </a:r>
            <a:endParaRPr/>
          </a:p>
        </p:txBody>
      </p:sp>
      <p:sp>
        <p:nvSpPr>
          <p:cNvPr id="399" name="Google Shape;399;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br>
              <a:rPr lang="en"/>
            </a:br>
            <a:r>
              <a:rPr lang="en"/>
              <a:t>source: </a:t>
            </a:r>
            <a:r>
              <a:rPr lang="en" u="sng">
                <a:solidFill>
                  <a:schemeClr val="hlink"/>
                </a:solidFill>
                <a:hlinkClick r:id="rId3"/>
              </a:rPr>
              <a:t>gist</a:t>
            </a:r>
            <a:endParaRPr/>
          </a:p>
        </p:txBody>
      </p:sp>
      <p:pic>
        <p:nvPicPr>
          <p:cNvPr id="400" name="Google Shape;400;p59"/>
          <p:cNvPicPr preferRelativeResize="0"/>
          <p:nvPr/>
        </p:nvPicPr>
        <p:blipFill rotWithShape="1">
          <a:blip r:embed="rId4">
            <a:alphaModFix/>
          </a:blip>
          <a:srcRect b="0" l="2489" r="2480" t="0"/>
          <a:stretch/>
        </p:blipFill>
        <p:spPr>
          <a:xfrm>
            <a:off x="1666138" y="1079500"/>
            <a:ext cx="5972175" cy="3409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pic>
        <p:nvPicPr>
          <p:cNvPr id="405" name="Google Shape;405;p60"/>
          <p:cNvPicPr preferRelativeResize="0"/>
          <p:nvPr/>
        </p:nvPicPr>
        <p:blipFill rotWithShape="1">
          <a:blip r:embed="rId3">
            <a:alphaModFix/>
          </a:blip>
          <a:srcRect b="11443" l="7284" r="7514" t="5209"/>
          <a:stretch/>
        </p:blipFill>
        <p:spPr>
          <a:xfrm>
            <a:off x="2205221" y="583019"/>
            <a:ext cx="1652358" cy="1616450"/>
          </a:xfrm>
          <a:prstGeom prst="rect">
            <a:avLst/>
          </a:prstGeom>
          <a:noFill/>
          <a:ln>
            <a:noFill/>
          </a:ln>
        </p:spPr>
      </p:pic>
      <p:pic>
        <p:nvPicPr>
          <p:cNvPr id="406" name="Google Shape;406;p60"/>
          <p:cNvPicPr preferRelativeResize="0"/>
          <p:nvPr/>
        </p:nvPicPr>
        <p:blipFill rotWithShape="1">
          <a:blip r:embed="rId4">
            <a:alphaModFix/>
          </a:blip>
          <a:srcRect b="10539" l="11104" r="10697" t="10515"/>
          <a:stretch/>
        </p:blipFill>
        <p:spPr>
          <a:xfrm>
            <a:off x="5923463" y="506819"/>
            <a:ext cx="1601218" cy="1616450"/>
          </a:xfrm>
          <a:prstGeom prst="rect">
            <a:avLst/>
          </a:prstGeom>
          <a:noFill/>
          <a:ln>
            <a:noFill/>
          </a:ln>
        </p:spPr>
      </p:pic>
      <p:sp>
        <p:nvSpPr>
          <p:cNvPr id="407" name="Google Shape;407;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Subscriptions</a:t>
            </a:r>
            <a:endParaRPr/>
          </a:p>
        </p:txBody>
      </p:sp>
      <p:sp>
        <p:nvSpPr>
          <p:cNvPr id="408" name="Google Shape;408;p60"/>
          <p:cNvSpPr txBox="1"/>
          <p:nvPr>
            <p:ph idx="1" type="body"/>
          </p:nvPr>
        </p:nvSpPr>
        <p:spPr>
          <a:xfrm>
            <a:off x="5217325" y="2117686"/>
            <a:ext cx="3013500" cy="2513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subscribeToMore</a:t>
            </a:r>
            <a:endParaRPr/>
          </a:p>
          <a:p>
            <a:pPr indent="-342900" lvl="0" marL="457200" rtl="0" algn="l">
              <a:lnSpc>
                <a:spcPct val="150000"/>
              </a:lnSpc>
              <a:spcBef>
                <a:spcPts val="0"/>
              </a:spcBef>
              <a:spcAft>
                <a:spcPts val="0"/>
              </a:spcAft>
              <a:buSzPts val="1800"/>
              <a:buChar char="●"/>
            </a:pPr>
            <a:r>
              <a:rPr lang="en"/>
              <a:t>Update Store via reducer/arguments</a:t>
            </a:r>
            <a:endParaRPr/>
          </a:p>
        </p:txBody>
      </p:sp>
      <p:sp>
        <p:nvSpPr>
          <p:cNvPr id="409" name="Google Shape;409;p60"/>
          <p:cNvSpPr txBox="1"/>
          <p:nvPr>
            <p:ph idx="1" type="body"/>
          </p:nvPr>
        </p:nvSpPr>
        <p:spPr>
          <a:xfrm>
            <a:off x="1524650" y="2117686"/>
            <a:ext cx="3468600" cy="2513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requestSubscription</a:t>
            </a:r>
            <a:endParaRPr/>
          </a:p>
          <a:p>
            <a:pPr indent="-342900" lvl="0" marL="457200" rtl="0" algn="l">
              <a:lnSpc>
                <a:spcPct val="150000"/>
              </a:lnSpc>
              <a:spcBef>
                <a:spcPts val="0"/>
              </a:spcBef>
              <a:spcAft>
                <a:spcPts val="0"/>
              </a:spcAft>
              <a:buSzPts val="1800"/>
              <a:buChar char="●"/>
            </a:pPr>
            <a:r>
              <a:rPr lang="en"/>
              <a:t>Environment</a:t>
            </a:r>
            <a:endParaRPr/>
          </a:p>
          <a:p>
            <a:pPr indent="-342900" lvl="0" marL="457200" rtl="0" algn="l">
              <a:lnSpc>
                <a:spcPct val="150000"/>
              </a:lnSpc>
              <a:spcBef>
                <a:spcPts val="0"/>
              </a:spcBef>
              <a:spcAft>
                <a:spcPts val="0"/>
              </a:spcAft>
              <a:buSzPts val="1800"/>
              <a:buChar char="●"/>
            </a:pPr>
            <a:r>
              <a:rPr lang="en"/>
              <a:t>Update Store via</a:t>
            </a:r>
            <a:endParaRPr/>
          </a:p>
          <a:p>
            <a:pPr indent="-317500" lvl="1" marL="914400" rtl="0" algn="l">
              <a:lnSpc>
                <a:spcPct val="150000"/>
              </a:lnSpc>
              <a:spcBef>
                <a:spcPts val="0"/>
              </a:spcBef>
              <a:spcAft>
                <a:spcPts val="0"/>
              </a:spcAft>
              <a:buSzPts val="1400"/>
              <a:buChar char="○"/>
            </a:pPr>
            <a:r>
              <a:rPr lang="en"/>
              <a:t>Connection</a:t>
            </a:r>
            <a:endParaRPr/>
          </a:p>
          <a:p>
            <a:pPr indent="-317500" lvl="1" marL="914400" rtl="0" algn="l">
              <a:lnSpc>
                <a:spcPct val="150000"/>
              </a:lnSpc>
              <a:spcBef>
                <a:spcPts val="0"/>
              </a:spcBef>
              <a:spcAft>
                <a:spcPts val="0"/>
              </a:spcAft>
              <a:buSzPts val="1400"/>
              <a:buChar char="○"/>
            </a:pPr>
            <a:r>
              <a:rPr lang="en"/>
              <a:t>Fields/LinkedRecord</a:t>
            </a:r>
            <a:endParaRPr/>
          </a:p>
          <a:p>
            <a:pPr indent="0" lvl="0" marL="457200" rtl="0" algn="l">
              <a:lnSpc>
                <a:spcPct val="150000"/>
              </a:lnSpc>
              <a:spcBef>
                <a:spcPts val="160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pic>
        <p:nvPicPr>
          <p:cNvPr id="414" name="Google Shape;414;p61"/>
          <p:cNvPicPr preferRelativeResize="0"/>
          <p:nvPr/>
        </p:nvPicPr>
        <p:blipFill rotWithShape="1">
          <a:blip r:embed="rId3">
            <a:alphaModFix/>
          </a:blip>
          <a:srcRect b="11443" l="7284" r="7514" t="5209"/>
          <a:stretch/>
        </p:blipFill>
        <p:spPr>
          <a:xfrm>
            <a:off x="2205221" y="430619"/>
            <a:ext cx="1652358" cy="1616450"/>
          </a:xfrm>
          <a:prstGeom prst="rect">
            <a:avLst/>
          </a:prstGeom>
          <a:noFill/>
          <a:ln>
            <a:noFill/>
          </a:ln>
        </p:spPr>
      </p:pic>
      <p:pic>
        <p:nvPicPr>
          <p:cNvPr id="415" name="Google Shape;415;p61"/>
          <p:cNvPicPr preferRelativeResize="0"/>
          <p:nvPr/>
        </p:nvPicPr>
        <p:blipFill rotWithShape="1">
          <a:blip r:embed="rId4">
            <a:alphaModFix/>
          </a:blip>
          <a:srcRect b="10539" l="11104" r="10697" t="10515"/>
          <a:stretch/>
        </p:blipFill>
        <p:spPr>
          <a:xfrm>
            <a:off x="5923463" y="430619"/>
            <a:ext cx="1601218" cy="1616450"/>
          </a:xfrm>
          <a:prstGeom prst="rect">
            <a:avLst/>
          </a:prstGeom>
          <a:noFill/>
          <a:ln>
            <a:noFill/>
          </a:ln>
        </p:spPr>
      </p:pic>
      <p:sp>
        <p:nvSpPr>
          <p:cNvPr id="416" name="Google Shape;416;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417" name="Google Shape;417;p61"/>
          <p:cNvSpPr txBox="1"/>
          <p:nvPr>
            <p:ph idx="1" type="body"/>
          </p:nvPr>
        </p:nvSpPr>
        <p:spPr>
          <a:xfrm>
            <a:off x="5217325" y="2117675"/>
            <a:ext cx="3468600" cy="2513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Awesome option</a:t>
            </a:r>
            <a:endParaRPr/>
          </a:p>
          <a:p>
            <a:pPr indent="-342900" lvl="0" marL="457200" rtl="0" algn="l">
              <a:lnSpc>
                <a:spcPct val="150000"/>
              </a:lnSpc>
              <a:spcBef>
                <a:spcPts val="0"/>
              </a:spcBef>
              <a:spcAft>
                <a:spcPts val="0"/>
              </a:spcAft>
              <a:buSzPts val="1800"/>
              <a:buChar char="●"/>
            </a:pPr>
            <a:r>
              <a:rPr lang="en"/>
              <a:t>May need other Frameworks</a:t>
            </a:r>
            <a:endParaRPr/>
          </a:p>
          <a:p>
            <a:pPr indent="-342900" lvl="0" marL="457200" rtl="0" algn="l">
              <a:lnSpc>
                <a:spcPct val="150000"/>
              </a:lnSpc>
              <a:spcBef>
                <a:spcPts val="0"/>
              </a:spcBef>
              <a:spcAft>
                <a:spcPts val="0"/>
              </a:spcAft>
              <a:buSzPts val="1800"/>
              <a:buChar char="●"/>
            </a:pPr>
            <a:r>
              <a:rPr lang="en"/>
              <a:t>Modular design</a:t>
            </a:r>
            <a:endParaRPr/>
          </a:p>
          <a:p>
            <a:pPr indent="-342900" lvl="0" marL="457200" rtl="0" algn="l">
              <a:lnSpc>
                <a:spcPct val="150000"/>
              </a:lnSpc>
              <a:spcBef>
                <a:spcPts val="0"/>
              </a:spcBef>
              <a:spcAft>
                <a:spcPts val="0"/>
              </a:spcAft>
              <a:buSzPts val="1800"/>
              <a:buChar char="●"/>
            </a:pPr>
            <a:r>
              <a:rPr lang="en"/>
              <a:t>Less concepts to learn</a:t>
            </a:r>
            <a:endParaRPr/>
          </a:p>
        </p:txBody>
      </p:sp>
      <p:sp>
        <p:nvSpPr>
          <p:cNvPr id="418" name="Google Shape;418;p61"/>
          <p:cNvSpPr txBox="1"/>
          <p:nvPr>
            <p:ph idx="1" type="body"/>
          </p:nvPr>
        </p:nvSpPr>
        <p:spPr>
          <a:xfrm>
            <a:off x="1524650" y="2117686"/>
            <a:ext cx="3468600" cy="2513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Awesome option</a:t>
            </a:r>
            <a:endParaRPr/>
          </a:p>
          <a:p>
            <a:pPr indent="-342900" lvl="0" marL="457200" rtl="0" algn="l">
              <a:lnSpc>
                <a:spcPct val="115000"/>
              </a:lnSpc>
              <a:spcBef>
                <a:spcPts val="0"/>
              </a:spcBef>
              <a:spcAft>
                <a:spcPts val="0"/>
              </a:spcAft>
              <a:buSzPts val="1800"/>
              <a:buChar char="●"/>
            </a:pPr>
            <a:r>
              <a:rPr lang="en"/>
              <a:t>Familiar with Facebook-way</a:t>
            </a:r>
            <a:endParaRPr/>
          </a:p>
          <a:p>
            <a:pPr indent="-317500" lvl="1" marL="914400" rtl="0" algn="l">
              <a:lnSpc>
                <a:spcPct val="150000"/>
              </a:lnSpc>
              <a:spcBef>
                <a:spcPts val="0"/>
              </a:spcBef>
              <a:spcAft>
                <a:spcPts val="0"/>
              </a:spcAft>
              <a:buSzPts val="1400"/>
              <a:buChar char="○"/>
            </a:pPr>
            <a:r>
              <a:rPr lang="en"/>
              <a:t>Viewer/Connector</a:t>
            </a:r>
            <a:endParaRPr/>
          </a:p>
          <a:p>
            <a:pPr indent="-317500" lvl="1" marL="914400" rtl="0" algn="l">
              <a:lnSpc>
                <a:spcPct val="150000"/>
              </a:lnSpc>
              <a:spcBef>
                <a:spcPts val="0"/>
              </a:spcBef>
              <a:spcAft>
                <a:spcPts val="0"/>
              </a:spcAft>
              <a:buSzPts val="1400"/>
              <a:buChar char="○"/>
            </a:pPr>
            <a:r>
              <a:rPr lang="en"/>
              <a:t>Pagination</a:t>
            </a:r>
            <a:endParaRPr/>
          </a:p>
          <a:p>
            <a:pPr indent="-342900" lvl="0" marL="457200" rtl="0" algn="l">
              <a:lnSpc>
                <a:spcPct val="115000"/>
              </a:lnSpc>
              <a:spcBef>
                <a:spcPts val="0"/>
              </a:spcBef>
              <a:spcAft>
                <a:spcPts val="0"/>
              </a:spcAft>
              <a:buSzPts val="1800"/>
              <a:buChar char="●"/>
            </a:pPr>
            <a:r>
              <a:rPr lang="en"/>
              <a:t>Schema with lots of fragments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9" name="Google Shape;89;p17"/>
          <p:cNvPicPr preferRelativeResize="0"/>
          <p:nvPr/>
        </p:nvPicPr>
        <p:blipFill>
          <a:blip r:embed="rId3">
            <a:alphaModFix/>
          </a:blip>
          <a:stretch>
            <a:fillRect/>
          </a:stretch>
        </p:blipFill>
        <p:spPr>
          <a:xfrm>
            <a:off x="863225" y="430525"/>
            <a:ext cx="7417551" cy="3672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GraphQL service</a:t>
            </a:r>
            <a:endParaRPr/>
          </a:p>
        </p:txBody>
      </p:sp>
      <p:sp>
        <p:nvSpPr>
          <p:cNvPr id="424" name="Google Shape;424;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Define types (User) and fields on types (id, name, dateOfBirth)</a:t>
            </a:r>
            <a:endParaRPr/>
          </a:p>
          <a:p>
            <a:pPr indent="0" lvl="0" marL="101600" marR="101600" rtl="0" algn="l">
              <a:lnSpc>
                <a:spcPct val="100000"/>
              </a:lnSpc>
              <a:spcBef>
                <a:spcPts val="1600"/>
              </a:spcBef>
              <a:spcAft>
                <a:spcPts val="0"/>
              </a:spcAft>
              <a:buNone/>
            </a:pPr>
            <a:r>
              <a:t/>
            </a:r>
            <a:endParaRPr sz="1000">
              <a:solidFill>
                <a:srgbClr val="B11A04"/>
              </a:solidFill>
              <a:highlight>
                <a:srgbClr val="FFFFFF"/>
              </a:highlight>
              <a:latin typeface="Roboto Mono"/>
              <a:ea typeface="Roboto Mono"/>
              <a:cs typeface="Roboto Mono"/>
              <a:sym typeface="Roboto Mono"/>
            </a:endParaRPr>
          </a:p>
          <a:p>
            <a:pPr indent="0" lvl="0" marL="558800" marR="101600" rtl="0" algn="l">
              <a:lnSpc>
                <a:spcPct val="100000"/>
              </a:lnSpc>
              <a:spcBef>
                <a:spcPts val="0"/>
              </a:spcBef>
              <a:spcAft>
                <a:spcPts val="0"/>
              </a:spcAft>
              <a:buNone/>
            </a:pPr>
            <a:r>
              <a:rPr lang="en" sz="1200">
                <a:solidFill>
                  <a:srgbClr val="FFFFFF"/>
                </a:solidFill>
                <a:latin typeface="Roboto Mono"/>
                <a:ea typeface="Roboto Mono"/>
                <a:cs typeface="Roboto Mono"/>
                <a:sym typeface="Roboto Mono"/>
              </a:rPr>
              <a:t>type User @model {</a:t>
            </a:r>
            <a:endParaRPr sz="1200">
              <a:solidFill>
                <a:srgbClr val="FFFFFF"/>
              </a:solidFill>
              <a:latin typeface="Roboto Mono"/>
              <a:ea typeface="Roboto Mono"/>
              <a:cs typeface="Roboto Mono"/>
              <a:sym typeface="Roboto Mono"/>
            </a:endParaRPr>
          </a:p>
          <a:p>
            <a:pPr indent="0" lvl="0" marL="558800" marR="101600" rtl="0" algn="l">
              <a:lnSpc>
                <a:spcPct val="100000"/>
              </a:lnSpc>
              <a:spcBef>
                <a:spcPts val="0"/>
              </a:spcBef>
              <a:spcAft>
                <a:spcPts val="0"/>
              </a:spcAft>
              <a:buNone/>
            </a:pPr>
            <a:r>
              <a:rPr lang="en" sz="1200">
                <a:solidFill>
                  <a:srgbClr val="FFFFFF"/>
                </a:solidFill>
                <a:latin typeface="Roboto Mono"/>
                <a:ea typeface="Roboto Mono"/>
                <a:cs typeface="Roboto Mono"/>
                <a:sym typeface="Roboto Mono"/>
              </a:rPr>
              <a:t>  id: ID! @isUnique</a:t>
            </a:r>
            <a:endParaRPr sz="1200">
              <a:solidFill>
                <a:srgbClr val="FFFFFF"/>
              </a:solidFill>
              <a:latin typeface="Roboto Mono"/>
              <a:ea typeface="Roboto Mono"/>
              <a:cs typeface="Roboto Mono"/>
              <a:sym typeface="Roboto Mono"/>
            </a:endParaRPr>
          </a:p>
          <a:p>
            <a:pPr indent="0" lvl="0" marL="558800" marR="101600" rtl="0" algn="l">
              <a:lnSpc>
                <a:spcPct val="100000"/>
              </a:lnSpc>
              <a:spcBef>
                <a:spcPts val="0"/>
              </a:spcBef>
              <a:spcAft>
                <a:spcPts val="0"/>
              </a:spcAft>
              <a:buNone/>
            </a:pPr>
            <a:r>
              <a:rPr lang="en" sz="1200">
                <a:solidFill>
                  <a:srgbClr val="FFFFFF"/>
                </a:solidFill>
                <a:latin typeface="Roboto Mono"/>
                <a:ea typeface="Roboto Mono"/>
                <a:cs typeface="Roboto Mono"/>
                <a:sym typeface="Roboto Mono"/>
              </a:rPr>
              <a:t>  name: String </a:t>
            </a:r>
            <a:endParaRPr sz="1200">
              <a:solidFill>
                <a:srgbClr val="FFFFFF"/>
              </a:solidFill>
              <a:latin typeface="Roboto Mono"/>
              <a:ea typeface="Roboto Mono"/>
              <a:cs typeface="Roboto Mono"/>
              <a:sym typeface="Roboto Mono"/>
            </a:endParaRPr>
          </a:p>
          <a:p>
            <a:pPr indent="0" lvl="0" marL="558800" marR="101600" rtl="0" algn="l">
              <a:lnSpc>
                <a:spcPct val="100000"/>
              </a:lnSpc>
              <a:spcBef>
                <a:spcPts val="0"/>
              </a:spcBef>
              <a:spcAft>
                <a:spcPts val="0"/>
              </a:spcAft>
              <a:buNone/>
            </a:pPr>
            <a:r>
              <a:rPr lang="en" sz="1200">
                <a:solidFill>
                  <a:srgbClr val="FFFFFF"/>
                </a:solidFill>
                <a:latin typeface="Roboto Mono"/>
                <a:ea typeface="Roboto Mono"/>
                <a:cs typeface="Roboto Mono"/>
                <a:sym typeface="Roboto Mono"/>
              </a:rPr>
              <a:t>  dateOfBirth: DateTime</a:t>
            </a:r>
            <a:endParaRPr sz="1200">
              <a:solidFill>
                <a:srgbClr val="FFFFFF"/>
              </a:solidFill>
              <a:latin typeface="Roboto Mono"/>
              <a:ea typeface="Roboto Mono"/>
              <a:cs typeface="Roboto Mono"/>
              <a:sym typeface="Roboto Mono"/>
            </a:endParaRPr>
          </a:p>
          <a:p>
            <a:pPr indent="0" lvl="0" marL="558800" marR="101600" rtl="0" algn="l">
              <a:lnSpc>
                <a:spcPct val="100000"/>
              </a:lnSpc>
              <a:spcBef>
                <a:spcPts val="0"/>
              </a:spcBef>
              <a:spcAft>
                <a:spcPts val="0"/>
              </a:spcAft>
              <a:buNone/>
            </a:pPr>
            <a:r>
              <a:rPr lang="en" sz="1200">
                <a:solidFill>
                  <a:srgbClr val="FFFFFF"/>
                </a:solidFill>
                <a:latin typeface="Roboto Mono"/>
                <a:ea typeface="Roboto Mono"/>
                <a:cs typeface="Roboto Mono"/>
                <a:sym typeface="Roboto Mono"/>
              </a:rPr>
              <a:t>}</a:t>
            </a:r>
            <a:endParaRPr sz="1200">
              <a:solidFill>
                <a:srgbClr val="FFFFFF"/>
              </a:solidFill>
              <a:latin typeface="Roboto Mono"/>
              <a:ea typeface="Roboto Mono"/>
              <a:cs typeface="Roboto Mono"/>
              <a:sym typeface="Roboto Mono"/>
            </a:endParaRPr>
          </a:p>
          <a:p>
            <a:pPr indent="0" lvl="0" marL="457200" rtl="0" algn="l">
              <a:spcBef>
                <a:spcPts val="0"/>
              </a:spcBef>
              <a:spcAft>
                <a:spcPts val="0"/>
              </a:spcAft>
              <a:buNone/>
            </a:pPr>
            <a:r>
              <a:t/>
            </a:r>
            <a:endParaRPr/>
          </a:p>
          <a:p>
            <a:pPr indent="0" lvl="0" marL="0" rtl="0" algn="l">
              <a:spcBef>
                <a:spcPts val="1600"/>
              </a:spcBef>
              <a:spcAft>
                <a:spcPts val="0"/>
              </a:spcAft>
              <a:buNone/>
            </a:pPr>
            <a:r>
              <a:rPr lang="en">
                <a:solidFill>
                  <a:schemeClr val="dk1"/>
                </a:solidFill>
                <a:latin typeface="Roboto Mono"/>
                <a:ea typeface="Roboto Mono"/>
                <a:cs typeface="Roboto Mono"/>
                <a:sym typeface="Roboto Mono"/>
              </a:rPr>
              <a:t>@model</a:t>
            </a:r>
            <a:r>
              <a:rPr lang="en"/>
              <a:t> are top-level entities in the generated API</a:t>
            </a:r>
            <a:endParaRPr/>
          </a:p>
          <a:p>
            <a:pPr indent="0" lvl="0" marL="0" rtl="0" algn="l">
              <a:spcBef>
                <a:spcPts val="1600"/>
              </a:spcBef>
              <a:spcAft>
                <a:spcPts val="0"/>
              </a:spcAft>
              <a:buNone/>
            </a:pPr>
            <a:r>
              <a:rPr lang="en">
                <a:solidFill>
                  <a:schemeClr val="dk1"/>
                </a:solidFill>
                <a:latin typeface="Roboto Mono"/>
                <a:ea typeface="Roboto Mono"/>
                <a:cs typeface="Roboto Mono"/>
                <a:sym typeface="Roboto Mono"/>
              </a:rPr>
              <a:t>@isUnique</a:t>
            </a:r>
            <a:r>
              <a:rPr lang="en"/>
              <a:t> are unique elements</a:t>
            </a:r>
            <a:endParaRPr/>
          </a:p>
          <a:p>
            <a:pPr indent="0" lvl="0" marL="0" marR="0" rtl="0" algn="l">
              <a:lnSpc>
                <a:spcPct val="115000"/>
              </a:lnSpc>
              <a:spcBef>
                <a:spcPts val="1600"/>
              </a:spcBef>
              <a:spcAft>
                <a:spcPts val="0"/>
              </a:spcAft>
              <a:buNone/>
            </a:pPr>
            <a:r>
              <a:rPr lang="en">
                <a:solidFill>
                  <a:schemeClr val="dk1"/>
                </a:solidFill>
                <a:latin typeface="Roboto Mono"/>
                <a:ea typeface="Roboto Mono"/>
                <a:cs typeface="Roboto Mono"/>
                <a:sym typeface="Roboto Mono"/>
              </a:rPr>
              <a:t>ID!</a:t>
            </a:r>
            <a:r>
              <a:rPr lang="en"/>
              <a:t> The ! means this is a required/non-nullable field</a:t>
            </a:r>
            <a:endParaRPr/>
          </a:p>
          <a:p>
            <a:pPr indent="0" lvl="0" marL="0" rtl="0" algn="l">
              <a:spcBef>
                <a:spcPts val="1600"/>
              </a:spcBef>
              <a:spcAft>
                <a:spcPts val="0"/>
              </a:spcAft>
              <a:buNone/>
            </a:pPr>
            <a:r>
              <a:t/>
            </a:r>
            <a:endParaRPr>
              <a:solidFill>
                <a:schemeClr val="dk1"/>
              </a:solidFill>
              <a:latin typeface="Roboto Mono"/>
              <a:ea typeface="Roboto Mono"/>
              <a:cs typeface="Roboto Mono"/>
              <a:sym typeface="Roboto Mono"/>
            </a:endParaRPr>
          </a:p>
          <a:p>
            <a:pPr indent="0" lvl="0" marL="0" rtl="0" algn="l">
              <a:spcBef>
                <a:spcPts val="160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Graphcool Lab</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Graphcool Framework (LAB)</a:t>
            </a:r>
            <a:endParaRPr/>
          </a:p>
        </p:txBody>
      </p:sp>
      <p:sp>
        <p:nvSpPr>
          <p:cNvPr id="435" name="Google Shape;435;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SzPts val="1800"/>
              <a:buChar char="●"/>
            </a:pPr>
            <a:r>
              <a:rPr lang="en"/>
              <a:t>provides a production-ready GraphQL API out-of-the-box</a:t>
            </a:r>
            <a:endParaRPr/>
          </a:p>
          <a:p>
            <a:pPr indent="-342900" lvl="0" marL="457200" rtl="0" algn="l">
              <a:lnSpc>
                <a:spcPct val="114000"/>
              </a:lnSpc>
              <a:spcBef>
                <a:spcPts val="800"/>
              </a:spcBef>
              <a:spcAft>
                <a:spcPts val="0"/>
              </a:spcAft>
              <a:buSzPts val="1800"/>
              <a:buChar char="●"/>
            </a:pPr>
            <a:r>
              <a:rPr lang="en"/>
              <a:t>Open-source and self-hosted backend-as-a-service</a:t>
            </a:r>
            <a:endParaRPr/>
          </a:p>
          <a:p>
            <a:pPr indent="-342900" lvl="0" marL="457200" rtl="0" algn="l">
              <a:lnSpc>
                <a:spcPct val="114000"/>
              </a:lnSpc>
              <a:spcBef>
                <a:spcPts val="800"/>
              </a:spcBef>
              <a:spcAft>
                <a:spcPts val="0"/>
              </a:spcAft>
              <a:buSzPts val="1800"/>
              <a:buChar char="●"/>
            </a:pPr>
            <a:r>
              <a:rPr lang="en"/>
              <a:t>Develop serverless GraphQL backends</a:t>
            </a:r>
            <a:endParaRPr/>
          </a:p>
          <a:p>
            <a:pPr indent="-342900" lvl="0" marL="457200" rtl="0" algn="l">
              <a:lnSpc>
                <a:spcPct val="114000"/>
              </a:lnSpc>
              <a:spcBef>
                <a:spcPts val="800"/>
              </a:spcBef>
              <a:spcAft>
                <a:spcPts val="0"/>
              </a:spcAft>
              <a:buSzPts val="1800"/>
              <a:buChar char="●"/>
            </a:pPr>
            <a:r>
              <a:rPr lang="en"/>
              <a:t>Offers an opinionated backend setup, including:</a:t>
            </a:r>
            <a:endParaRPr/>
          </a:p>
          <a:p>
            <a:pPr indent="-342900" lvl="1" marL="914400" rtl="0" algn="l">
              <a:lnSpc>
                <a:spcPct val="114000"/>
              </a:lnSpc>
              <a:spcBef>
                <a:spcPts val="800"/>
              </a:spcBef>
              <a:spcAft>
                <a:spcPts val="0"/>
              </a:spcAft>
              <a:buSzPts val="1800"/>
              <a:buChar char="○"/>
            </a:pPr>
            <a:r>
              <a:rPr lang="en" sz="1800"/>
              <a:t>GraphQL database mapping</a:t>
            </a:r>
            <a:endParaRPr sz="1800"/>
          </a:p>
          <a:p>
            <a:pPr indent="-342900" lvl="1" marL="914400" rtl="0" algn="l">
              <a:lnSpc>
                <a:spcPct val="114000"/>
              </a:lnSpc>
              <a:spcBef>
                <a:spcPts val="800"/>
              </a:spcBef>
              <a:spcAft>
                <a:spcPts val="0"/>
              </a:spcAft>
              <a:buSzPts val="1800"/>
              <a:buChar char="○"/>
            </a:pPr>
            <a:r>
              <a:rPr lang="en" sz="1800"/>
              <a:t>subscriptions</a:t>
            </a:r>
            <a:endParaRPr sz="1800"/>
          </a:p>
          <a:p>
            <a:pPr indent="-342900" lvl="1" marL="914400" rtl="0" algn="l">
              <a:lnSpc>
                <a:spcPct val="114000"/>
              </a:lnSpc>
              <a:spcBef>
                <a:spcPts val="800"/>
              </a:spcBef>
              <a:spcAft>
                <a:spcPts val="0"/>
              </a:spcAft>
              <a:buSzPts val="1800"/>
              <a:buChar char="○"/>
            </a:pPr>
            <a:r>
              <a:rPr lang="en" sz="1800"/>
              <a:t>permission system.</a:t>
            </a:r>
            <a:endParaRPr sz="1800"/>
          </a:p>
          <a:p>
            <a:pPr indent="0" lvl="0" marL="0" rtl="0" algn="l">
              <a:lnSpc>
                <a:spcPct val="114000"/>
              </a:lnSpc>
              <a:spcBef>
                <a:spcPts val="800"/>
              </a:spcBef>
              <a:spcAft>
                <a:spcPts val="800"/>
              </a:spcAft>
              <a:buNone/>
            </a:pPr>
            <a:r>
              <a:rPr lang="en">
                <a:solidFill>
                  <a:srgbClr val="FFFFFF"/>
                </a:solidFill>
                <a:latin typeface="Roboto Mono"/>
                <a:ea typeface="Roboto Mono"/>
                <a:cs typeface="Roboto Mono"/>
                <a:sym typeface="Roboto Mono"/>
              </a:rPr>
              <a:t>npm install -g graphcool</a:t>
            </a:r>
            <a:endParaRPr sz="1800">
              <a:solidFill>
                <a:srgbClr val="FFFFFF"/>
              </a:solidFill>
              <a:latin typeface="Roboto Mono"/>
              <a:ea typeface="Roboto Mono"/>
              <a:cs typeface="Roboto Mono"/>
              <a:sym typeface="Roboto Mon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Graphcool Lab continued</a:t>
            </a:r>
            <a:endParaRPr/>
          </a:p>
        </p:txBody>
      </p:sp>
      <p:sp>
        <p:nvSpPr>
          <p:cNvPr id="441" name="Google Shape;441;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Open a terminal and and type:</a:t>
            </a:r>
            <a:endParaRPr>
              <a:solidFill>
                <a:srgbClr val="FFFFFF"/>
              </a:solidFill>
              <a:latin typeface="Roboto Mono"/>
              <a:ea typeface="Roboto Mono"/>
              <a:cs typeface="Roboto Mono"/>
              <a:sym typeface="Roboto Mono"/>
            </a:endParaRPr>
          </a:p>
          <a:p>
            <a:pPr indent="0" lvl="0" marL="0" rtl="0" algn="l">
              <a:lnSpc>
                <a:spcPct val="114000"/>
              </a:lnSpc>
              <a:spcBef>
                <a:spcPts val="1600"/>
              </a:spcBef>
              <a:spcAft>
                <a:spcPts val="0"/>
              </a:spcAft>
              <a:buNone/>
            </a:pPr>
            <a:r>
              <a:rPr lang="en">
                <a:solidFill>
                  <a:srgbClr val="FFFFFF"/>
                </a:solidFill>
                <a:latin typeface="Roboto Mono"/>
                <a:ea typeface="Roboto Mono"/>
                <a:cs typeface="Roboto Mono"/>
                <a:sym typeface="Roboto Mono"/>
              </a:rPr>
              <a:t>graphcool init server</a:t>
            </a:r>
            <a:endParaRPr>
              <a:solidFill>
                <a:srgbClr val="FFFFFF"/>
              </a:solidFill>
              <a:latin typeface="Roboto Mono"/>
              <a:ea typeface="Roboto Mono"/>
              <a:cs typeface="Roboto Mono"/>
              <a:sym typeface="Roboto Mono"/>
            </a:endParaRPr>
          </a:p>
          <a:p>
            <a:pPr indent="0" lvl="0" marL="0" rtl="0" algn="l">
              <a:spcBef>
                <a:spcPts val="800"/>
              </a:spcBef>
              <a:spcAft>
                <a:spcPts val="0"/>
              </a:spcAft>
              <a:buNone/>
            </a:pPr>
            <a:r>
              <a:rPr lang="en"/>
              <a:t>This will create a new </a:t>
            </a:r>
            <a:r>
              <a:rPr lang="en">
                <a:solidFill>
                  <a:srgbClr val="FFFFFF"/>
                </a:solidFill>
                <a:latin typeface="Roboto Mono"/>
                <a:ea typeface="Roboto Mono"/>
                <a:cs typeface="Roboto Mono"/>
                <a:sym typeface="Roboto Mono"/>
              </a:rPr>
              <a:t>server</a:t>
            </a:r>
            <a:r>
              <a:rPr lang="en"/>
              <a:t> directory with the following files:</a:t>
            </a:r>
            <a:endParaRPr/>
          </a:p>
          <a:p>
            <a:pPr indent="-342900" lvl="0" marL="457200" rtl="0" algn="l">
              <a:spcBef>
                <a:spcPts val="1600"/>
              </a:spcBef>
              <a:spcAft>
                <a:spcPts val="0"/>
              </a:spcAft>
              <a:buSzPts val="1800"/>
              <a:buChar char="●"/>
            </a:pPr>
            <a:r>
              <a:rPr lang="en">
                <a:solidFill>
                  <a:srgbClr val="FFFFFF"/>
                </a:solidFill>
                <a:latin typeface="Roboto Mono"/>
                <a:ea typeface="Roboto Mono"/>
                <a:cs typeface="Roboto Mono"/>
                <a:sym typeface="Roboto Mono"/>
              </a:rPr>
              <a:t>graphcool.yml</a:t>
            </a:r>
            <a:r>
              <a:rPr lang="en"/>
              <a:t> - </a:t>
            </a:r>
            <a:r>
              <a:rPr lang="en" sz="1200">
                <a:solidFill>
                  <a:srgbClr val="000000"/>
                </a:solidFill>
                <a:latin typeface="Open Sans"/>
                <a:ea typeface="Open Sans"/>
                <a:cs typeface="Open Sans"/>
                <a:sym typeface="Open Sans"/>
              </a:rPr>
              <a:t> </a:t>
            </a:r>
            <a:r>
              <a:rPr lang="en" u="sng">
                <a:solidFill>
                  <a:schemeClr val="hlink"/>
                </a:solidFill>
                <a:hlinkClick r:id="rId3"/>
              </a:rPr>
              <a:t>root configuration</a:t>
            </a:r>
            <a:r>
              <a:rPr lang="en"/>
              <a:t> file for your Graphcool service.</a:t>
            </a:r>
            <a:endParaRPr/>
          </a:p>
          <a:p>
            <a:pPr indent="-342900" lvl="0" marL="457200" rtl="0" algn="l">
              <a:spcBef>
                <a:spcPts val="0"/>
              </a:spcBef>
              <a:spcAft>
                <a:spcPts val="0"/>
              </a:spcAft>
              <a:buSzPts val="1800"/>
              <a:buChar char="●"/>
            </a:pPr>
            <a:r>
              <a:rPr lang="en">
                <a:solidFill>
                  <a:srgbClr val="FFFFFF"/>
                </a:solidFill>
                <a:latin typeface="Roboto Mono"/>
                <a:ea typeface="Roboto Mono"/>
                <a:cs typeface="Roboto Mono"/>
                <a:sym typeface="Roboto Mono"/>
              </a:rPr>
              <a:t>types.graphql</a:t>
            </a:r>
            <a:r>
              <a:rPr lang="en"/>
              <a:t> - data model for your application (GraphQL SDL)</a:t>
            </a:r>
            <a:endParaRPr/>
          </a:p>
          <a:p>
            <a:pPr indent="-342900" lvl="0" marL="457200" rtl="0" algn="l">
              <a:spcBef>
                <a:spcPts val="0"/>
              </a:spcBef>
              <a:spcAft>
                <a:spcPts val="0"/>
              </a:spcAft>
              <a:buSzPts val="1800"/>
              <a:buChar char="●"/>
            </a:pPr>
            <a:r>
              <a:rPr lang="en">
                <a:solidFill>
                  <a:srgbClr val="FFFFFF"/>
                </a:solidFill>
                <a:latin typeface="Roboto Mono"/>
                <a:ea typeface="Roboto Mono"/>
                <a:cs typeface="Roboto Mono"/>
                <a:sym typeface="Roboto Mono"/>
              </a:rPr>
              <a:t>package.json</a:t>
            </a:r>
            <a:r>
              <a:rPr lang="en"/>
              <a:t> - npm dependencies</a:t>
            </a:r>
            <a:endParaRPr/>
          </a:p>
          <a:p>
            <a:pPr indent="-342900" lvl="0" marL="457200" rtl="0" algn="l">
              <a:spcBef>
                <a:spcPts val="0"/>
              </a:spcBef>
              <a:spcAft>
                <a:spcPts val="0"/>
              </a:spcAft>
              <a:buSzPts val="1800"/>
              <a:buChar char="●"/>
            </a:pPr>
            <a:r>
              <a:rPr lang="en">
                <a:solidFill>
                  <a:srgbClr val="FFFFFF"/>
                </a:solidFill>
                <a:latin typeface="Roboto Mono"/>
                <a:ea typeface="Roboto Mono"/>
                <a:cs typeface="Roboto Mono"/>
                <a:sym typeface="Roboto Mono"/>
              </a:rPr>
              <a:t>src</a:t>
            </a:r>
            <a:r>
              <a:rPr lang="en"/>
              <a:t> - code of the serverless functions for Graphcool service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Graphcool Deploy</a:t>
            </a:r>
            <a:endParaRPr/>
          </a:p>
        </p:txBody>
      </p:sp>
      <p:sp>
        <p:nvSpPr>
          <p:cNvPr id="447" name="Google Shape;447;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navigate into the server directory</a:t>
            </a:r>
            <a:endParaRPr/>
          </a:p>
          <a:p>
            <a:pPr indent="0" lvl="0" marL="0" marR="0" rtl="0" algn="l">
              <a:lnSpc>
                <a:spcPct val="114000"/>
              </a:lnSpc>
              <a:spcBef>
                <a:spcPts val="1600"/>
              </a:spcBef>
              <a:spcAft>
                <a:spcPts val="0"/>
              </a:spcAft>
              <a:buNone/>
            </a:pPr>
            <a:r>
              <a:rPr lang="en">
                <a:solidFill>
                  <a:srgbClr val="FFFFFF"/>
                </a:solidFill>
                <a:latin typeface="Roboto Mono"/>
                <a:ea typeface="Roboto Mono"/>
                <a:cs typeface="Roboto Mono"/>
                <a:sym typeface="Roboto Mono"/>
              </a:rPr>
              <a:t>graphcool deploy --force</a:t>
            </a:r>
            <a:endParaRPr>
              <a:solidFill>
                <a:srgbClr val="FFFFFF"/>
              </a:solidFill>
              <a:latin typeface="Roboto Mono"/>
              <a:ea typeface="Roboto Mono"/>
              <a:cs typeface="Roboto Mono"/>
              <a:sym typeface="Roboto Mono"/>
            </a:endParaRPr>
          </a:p>
          <a:p>
            <a:pPr indent="-342900" lvl="0" marL="457200" rtl="0" algn="l">
              <a:spcBef>
                <a:spcPts val="800"/>
              </a:spcBef>
              <a:spcAft>
                <a:spcPts val="0"/>
              </a:spcAft>
              <a:buSzPts val="1800"/>
              <a:buChar char="●"/>
            </a:pPr>
            <a:r>
              <a:rPr lang="en"/>
              <a:t>When prompted, select any of the Shared Clusters deployment options, e.g. </a:t>
            </a:r>
            <a:r>
              <a:rPr b="1" lang="en"/>
              <a:t>shared-us-west-2</a:t>
            </a:r>
            <a:r>
              <a:rPr lang="en"/>
              <a:t>.</a:t>
            </a:r>
            <a:endParaRPr/>
          </a:p>
          <a:p>
            <a:pPr indent="-342900" lvl="0" marL="457200" rtl="0" algn="l">
              <a:spcBef>
                <a:spcPts val="1600"/>
              </a:spcBef>
              <a:spcAft>
                <a:spcPts val="0"/>
              </a:spcAft>
              <a:buSzPts val="1800"/>
              <a:buChar char="●"/>
            </a:pPr>
            <a:r>
              <a:rPr lang="en"/>
              <a:t>For any other prompt, you can just hit Enter to go with the suggested default value.</a:t>
            </a:r>
            <a:endParaRPr/>
          </a:p>
          <a:p>
            <a:pPr indent="-342900" lvl="0" marL="457200" rtl="0" algn="l">
              <a:spcBef>
                <a:spcPts val="1600"/>
              </a:spcBef>
              <a:spcAft>
                <a:spcPts val="0"/>
              </a:spcAft>
              <a:buSzPts val="1800"/>
              <a:buChar char="●"/>
            </a:pPr>
            <a:r>
              <a:rPr lang="en"/>
              <a:t>Note that this command will open up a browser window first and ask you to authenticate on the Graphcool platform (if you haven’t done so before).</a:t>
            </a:r>
            <a:endParaRPr/>
          </a:p>
          <a:p>
            <a:pPr indent="0" lvl="0" marL="457200" rtl="0" algn="l">
              <a:spcBef>
                <a:spcPts val="1600"/>
              </a:spcBef>
              <a:spcAft>
                <a:spcPts val="16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7"/>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GraphQL Schema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Schema Overview</a:t>
            </a:r>
            <a:endParaRPr/>
          </a:p>
        </p:txBody>
      </p:sp>
      <p:sp>
        <p:nvSpPr>
          <p:cNvPr id="458" name="Google Shape;458;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Entry points</a:t>
            </a:r>
            <a:endParaRPr/>
          </a:p>
          <a:p>
            <a:pPr indent="-342900" lvl="1" marL="914400" rtl="0" algn="l">
              <a:lnSpc>
                <a:spcPct val="200000"/>
              </a:lnSpc>
              <a:spcBef>
                <a:spcPts val="0"/>
              </a:spcBef>
              <a:spcAft>
                <a:spcPts val="0"/>
              </a:spcAft>
              <a:buSzPts val="1800"/>
              <a:buChar char="○"/>
            </a:pPr>
            <a:r>
              <a:rPr lang="en" sz="1800"/>
              <a:t>Query</a:t>
            </a:r>
            <a:endParaRPr sz="1800"/>
          </a:p>
          <a:p>
            <a:pPr indent="-342900" lvl="1" marL="914400" rtl="0" algn="l">
              <a:lnSpc>
                <a:spcPct val="200000"/>
              </a:lnSpc>
              <a:spcBef>
                <a:spcPts val="0"/>
              </a:spcBef>
              <a:spcAft>
                <a:spcPts val="0"/>
              </a:spcAft>
              <a:buSzPts val="1800"/>
              <a:buChar char="○"/>
            </a:pPr>
            <a:r>
              <a:rPr lang="en" sz="1800"/>
              <a:t>Mutation</a:t>
            </a:r>
            <a:endParaRPr sz="1800"/>
          </a:p>
          <a:p>
            <a:pPr indent="-342900" lvl="1" marL="914400" rtl="0" algn="l">
              <a:lnSpc>
                <a:spcPct val="200000"/>
              </a:lnSpc>
              <a:spcBef>
                <a:spcPts val="0"/>
              </a:spcBef>
              <a:spcAft>
                <a:spcPts val="0"/>
              </a:spcAft>
              <a:buSzPts val="1800"/>
              <a:buChar char="○"/>
            </a:pPr>
            <a:r>
              <a:rPr lang="en" sz="1800"/>
              <a:t>Subscription</a:t>
            </a:r>
            <a:endParaRPr sz="1800"/>
          </a:p>
          <a:p>
            <a:pPr indent="-342900" lvl="0" marL="457200" rtl="0" algn="l">
              <a:lnSpc>
                <a:spcPct val="200000"/>
              </a:lnSpc>
              <a:spcBef>
                <a:spcPts val="0"/>
              </a:spcBef>
              <a:spcAft>
                <a:spcPts val="0"/>
              </a:spcAft>
              <a:buSzPts val="1800"/>
              <a:buChar char="●"/>
            </a:pPr>
            <a:r>
              <a:rPr lang="en"/>
              <a:t>Features</a:t>
            </a:r>
            <a:endParaRPr/>
          </a:p>
          <a:p>
            <a:pPr indent="-342900" lvl="1" marL="914400" rtl="0" algn="l">
              <a:lnSpc>
                <a:spcPct val="200000"/>
              </a:lnSpc>
              <a:spcBef>
                <a:spcPts val="0"/>
              </a:spcBef>
              <a:spcAft>
                <a:spcPts val="0"/>
              </a:spcAft>
              <a:buSzPts val="1800"/>
              <a:buChar char="○"/>
            </a:pPr>
            <a:r>
              <a:rPr lang="en" sz="1800"/>
              <a:t>Validation, Documentation and Introspection</a:t>
            </a:r>
            <a:endParaRPr sz="1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System</a:t>
            </a:r>
            <a:endParaRPr/>
          </a:p>
        </p:txBody>
      </p:sp>
      <p:sp>
        <p:nvSpPr>
          <p:cNvPr id="464" name="Google Shape;464;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Scalar Types: </a:t>
            </a:r>
            <a:endParaRPr/>
          </a:p>
          <a:p>
            <a:pPr indent="-342900" lvl="1" marL="914400" rtl="0" algn="l">
              <a:lnSpc>
                <a:spcPct val="150000"/>
              </a:lnSpc>
              <a:spcBef>
                <a:spcPts val="0"/>
              </a:spcBef>
              <a:spcAft>
                <a:spcPts val="0"/>
              </a:spcAft>
              <a:buSzPts val="1800"/>
              <a:buChar char="○"/>
            </a:pPr>
            <a:r>
              <a:rPr lang="en" sz="1800"/>
              <a:t>Int</a:t>
            </a:r>
            <a:endParaRPr sz="1800"/>
          </a:p>
          <a:p>
            <a:pPr indent="-342900" lvl="1" marL="914400" rtl="0" algn="l">
              <a:lnSpc>
                <a:spcPct val="150000"/>
              </a:lnSpc>
              <a:spcBef>
                <a:spcPts val="0"/>
              </a:spcBef>
              <a:spcAft>
                <a:spcPts val="0"/>
              </a:spcAft>
              <a:buSzPts val="1800"/>
              <a:buChar char="○"/>
            </a:pPr>
            <a:r>
              <a:rPr lang="en" sz="1800"/>
              <a:t>Float</a:t>
            </a:r>
            <a:endParaRPr sz="1800"/>
          </a:p>
          <a:p>
            <a:pPr indent="-342900" lvl="1" marL="914400" rtl="0" algn="l">
              <a:lnSpc>
                <a:spcPct val="150000"/>
              </a:lnSpc>
              <a:spcBef>
                <a:spcPts val="0"/>
              </a:spcBef>
              <a:spcAft>
                <a:spcPts val="0"/>
              </a:spcAft>
              <a:buSzPts val="1800"/>
              <a:buChar char="○"/>
            </a:pPr>
            <a:r>
              <a:rPr lang="en" sz="1800"/>
              <a:t>String</a:t>
            </a:r>
            <a:endParaRPr sz="1800"/>
          </a:p>
          <a:p>
            <a:pPr indent="-342900" lvl="1" marL="914400" rtl="0" algn="l">
              <a:lnSpc>
                <a:spcPct val="150000"/>
              </a:lnSpc>
              <a:spcBef>
                <a:spcPts val="0"/>
              </a:spcBef>
              <a:spcAft>
                <a:spcPts val="0"/>
              </a:spcAft>
              <a:buSzPts val="1800"/>
              <a:buChar char="○"/>
            </a:pPr>
            <a:r>
              <a:rPr lang="en" sz="1800"/>
              <a:t>Boolean</a:t>
            </a:r>
            <a:endParaRPr sz="1800"/>
          </a:p>
          <a:p>
            <a:pPr indent="-342900" lvl="1" marL="914400" rtl="0" algn="l">
              <a:lnSpc>
                <a:spcPct val="150000"/>
              </a:lnSpc>
              <a:spcBef>
                <a:spcPts val="0"/>
              </a:spcBef>
              <a:spcAft>
                <a:spcPts val="0"/>
              </a:spcAft>
              <a:buSzPts val="1800"/>
              <a:buChar char="○"/>
            </a:pPr>
            <a:r>
              <a:rPr lang="en" sz="1800"/>
              <a:t>ID </a:t>
            </a:r>
            <a:endParaRPr sz="1800"/>
          </a:p>
          <a:p>
            <a:pPr indent="-342900" lvl="0" marL="457200" rtl="0" algn="l">
              <a:lnSpc>
                <a:spcPct val="150000"/>
              </a:lnSpc>
              <a:spcBef>
                <a:spcPts val="0"/>
              </a:spcBef>
              <a:spcAft>
                <a:spcPts val="0"/>
              </a:spcAft>
              <a:buSzPts val="1800"/>
              <a:buChar char="●"/>
            </a:pPr>
            <a:r>
              <a:rPr lang="en"/>
              <a:t>Object Types:</a:t>
            </a:r>
            <a:endParaRPr/>
          </a:p>
          <a:p>
            <a:pPr indent="-342900" lvl="1" marL="914400" rtl="0" algn="l">
              <a:lnSpc>
                <a:spcPct val="150000"/>
              </a:lnSpc>
              <a:spcBef>
                <a:spcPts val="0"/>
              </a:spcBef>
              <a:spcAft>
                <a:spcPts val="0"/>
              </a:spcAft>
              <a:buSzPts val="1800"/>
              <a:buChar char="○"/>
            </a:pPr>
            <a:r>
              <a:rPr lang="en" sz="1800"/>
              <a:t>Post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Schema Syntax</a:t>
            </a:r>
            <a:endParaRPr/>
          </a:p>
        </p:txBody>
      </p:sp>
      <p:sp>
        <p:nvSpPr>
          <p:cNvPr id="470" name="Google Shape;470;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Mandatory: String!, Post!</a:t>
            </a:r>
            <a:endParaRPr/>
          </a:p>
          <a:p>
            <a:pPr indent="-342900" lvl="0" marL="457200" rtl="0" algn="l">
              <a:lnSpc>
                <a:spcPct val="200000"/>
              </a:lnSpc>
              <a:spcBef>
                <a:spcPts val="0"/>
              </a:spcBef>
              <a:spcAft>
                <a:spcPts val="0"/>
              </a:spcAft>
              <a:buSzPts val="1800"/>
              <a:buChar char="●"/>
            </a:pPr>
            <a:r>
              <a:rPr lang="en"/>
              <a:t>Optional: String, Post</a:t>
            </a:r>
            <a:endParaRPr/>
          </a:p>
          <a:p>
            <a:pPr indent="-342900" lvl="0" marL="457200" rtl="0" algn="l">
              <a:lnSpc>
                <a:spcPct val="200000"/>
              </a:lnSpc>
              <a:spcBef>
                <a:spcPts val="0"/>
              </a:spcBef>
              <a:spcAft>
                <a:spcPts val="0"/>
              </a:spcAft>
              <a:buSzPts val="1800"/>
              <a:buChar char="●"/>
            </a:pPr>
            <a:r>
              <a:rPr lang="en"/>
              <a:t>Lists: [String], [Post]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GraphQL Schema for ToDo app </a:t>
            </a:r>
            <a:r>
              <a:rPr lang="en" u="sng">
                <a:solidFill>
                  <a:schemeClr val="hlink"/>
                </a:solidFill>
                <a:hlinkClick r:id="rId3"/>
              </a:rPr>
              <a:t>👁</a:t>
            </a:r>
            <a:endParaRPr/>
          </a:p>
        </p:txBody>
      </p:sp>
      <p:sp>
        <p:nvSpPr>
          <p:cNvPr id="476" name="Google Shape;476;p7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latin typeface="Roboto Mono"/>
                <a:ea typeface="Roboto Mono"/>
                <a:cs typeface="Roboto Mono"/>
                <a:sym typeface="Roboto Mono"/>
              </a:rPr>
              <a:t>schema {</a:t>
            </a:r>
            <a:endParaRPr sz="1500">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latin typeface="Roboto Mono"/>
                <a:ea typeface="Roboto Mono"/>
                <a:cs typeface="Roboto Mono"/>
                <a:sym typeface="Roboto Mono"/>
              </a:rPr>
              <a:t>  query: Query</a:t>
            </a:r>
            <a:endParaRPr sz="1500">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latin typeface="Roboto Mono"/>
                <a:ea typeface="Roboto Mono"/>
                <a:cs typeface="Roboto Mono"/>
                <a:sym typeface="Roboto Mono"/>
              </a:rPr>
              <a:t>  mutation: Mutation</a:t>
            </a:r>
            <a:endParaRPr sz="1500">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latin typeface="Roboto Mono"/>
                <a:ea typeface="Roboto Mono"/>
                <a:cs typeface="Roboto Mono"/>
                <a:sym typeface="Roboto Mono"/>
              </a:rPr>
              <a:t>  subscription: Subscription</a:t>
            </a:r>
            <a:endParaRPr sz="1500">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latin typeface="Roboto Mono"/>
                <a:ea typeface="Roboto Mono"/>
                <a:cs typeface="Roboto Mono"/>
                <a:sym typeface="Roboto Mono"/>
              </a:rPr>
              <a:t>}</a:t>
            </a:r>
            <a:endParaRPr sz="15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500">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latin typeface="Roboto Mono"/>
                <a:ea typeface="Roboto Mono"/>
                <a:cs typeface="Roboto Mono"/>
                <a:sym typeface="Roboto Mono"/>
              </a:rPr>
              <a:t>type Query {</a:t>
            </a:r>
            <a:endParaRPr sz="1500">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latin typeface="Roboto Mono"/>
                <a:ea typeface="Roboto Mono"/>
                <a:cs typeface="Roboto Mono"/>
                <a:sym typeface="Roboto Mono"/>
              </a:rPr>
              <a:t>  allTodoes(first: Int): [Todo]</a:t>
            </a:r>
            <a:endParaRPr sz="1500">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latin typeface="Roboto Mono"/>
                <a:ea typeface="Roboto Mono"/>
                <a:cs typeface="Roboto Mono"/>
                <a:sym typeface="Roboto Mono"/>
              </a:rPr>
              <a:t>}</a:t>
            </a:r>
            <a:endParaRPr sz="15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500">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latin typeface="Roboto Mono"/>
                <a:ea typeface="Roboto Mono"/>
                <a:cs typeface="Roboto Mono"/>
                <a:sym typeface="Roboto Mono"/>
              </a:rPr>
              <a:t>type Todo {  </a:t>
            </a:r>
            <a:endParaRPr sz="1500">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latin typeface="Roboto Mono"/>
                <a:ea typeface="Roboto Mono"/>
                <a:cs typeface="Roboto Mono"/>
                <a:sym typeface="Roboto Mono"/>
              </a:rPr>
              <a:t>  id: ID!</a:t>
            </a:r>
            <a:endParaRPr sz="1500">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latin typeface="Roboto Mono"/>
                <a:ea typeface="Roboto Mono"/>
                <a:cs typeface="Roboto Mono"/>
                <a:sym typeface="Roboto Mono"/>
              </a:rPr>
              <a:t>  text: String!</a:t>
            </a:r>
            <a:endParaRPr sz="1500">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latin typeface="Roboto Mono"/>
                <a:ea typeface="Roboto Mono"/>
                <a:cs typeface="Roboto Mono"/>
                <a:sym typeface="Roboto Mono"/>
              </a:rPr>
              <a:t>  complete: Boolean!</a:t>
            </a:r>
            <a:endParaRPr sz="1500">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latin typeface="Roboto Mono"/>
                <a:ea typeface="Roboto Mono"/>
                <a:cs typeface="Roboto Mono"/>
                <a:sym typeface="Roboto Mono"/>
              </a:rPr>
              <a:t>}</a:t>
            </a:r>
            <a:endParaRPr sz="15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5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500">
              <a:latin typeface="Roboto Mono"/>
              <a:ea typeface="Roboto Mono"/>
              <a:cs typeface="Roboto Mono"/>
              <a:sym typeface="Roboto Mono"/>
            </a:endParaRPr>
          </a:p>
        </p:txBody>
      </p:sp>
      <p:sp>
        <p:nvSpPr>
          <p:cNvPr id="477" name="Google Shape;477;p7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u="sng">
                <a:solidFill>
                  <a:schemeClr val="accent5"/>
                </a:solidFill>
                <a:latin typeface="Roboto Mono"/>
                <a:ea typeface="Roboto Mono"/>
                <a:cs typeface="Roboto Mono"/>
                <a:sym typeface="Roboto Mono"/>
                <a:hlinkClick r:id="rId4"/>
              </a:rPr>
              <a:t>Playground</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solidFill>
                  <a:srgbClr val="FFFFFF"/>
                </a:solidFill>
                <a:latin typeface="Roboto Mono"/>
                <a:ea typeface="Roboto Mono"/>
                <a:cs typeface="Roboto Mono"/>
                <a:sym typeface="Roboto Mono"/>
              </a:rPr>
              <a:t>allTodoes(last: 2) {</a:t>
            </a:r>
            <a:endParaRPr>
              <a:solidFill>
                <a:srgbClr val="FFFFF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a:solidFill>
                  <a:srgbClr val="FFFFFF"/>
                </a:solidFill>
                <a:latin typeface="Roboto Mono"/>
                <a:ea typeface="Roboto Mono"/>
                <a:cs typeface="Roboto Mono"/>
                <a:sym typeface="Roboto Mono"/>
              </a:rPr>
              <a:t>    id, text, complete</a:t>
            </a:r>
            <a:endParaRPr>
              <a:solidFill>
                <a:srgbClr val="FFFFF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a:solidFill>
                  <a:srgbClr val="FFFFFF"/>
                </a:solidFill>
                <a:latin typeface="Roboto Mono"/>
                <a:ea typeface="Roboto Mono"/>
                <a:cs typeface="Roboto Mono"/>
                <a:sym typeface="Roboto Mono"/>
              </a:rPr>
              <a:t>  }</a:t>
            </a:r>
            <a:endParaRPr>
              <a:solidFill>
                <a:srgbClr val="FFFFF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a:solidFill>
                  <a:srgbClr val="FFFFFF"/>
                </a:solidFill>
                <a:latin typeface="Roboto Mono"/>
                <a:ea typeface="Roboto Mono"/>
                <a:cs typeface="Roboto Mono"/>
                <a:sym typeface="Roboto Mono"/>
              </a:rPr>
              <a:t>}</a:t>
            </a:r>
            <a:endParaRPr>
              <a:solidFill>
                <a:srgbClr val="FFFFF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with alias: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solidFill>
                  <a:srgbClr val="FFFFFF"/>
                </a:solidFill>
                <a:latin typeface="Roboto Mono"/>
                <a:ea typeface="Roboto Mono"/>
                <a:cs typeface="Roboto Mono"/>
                <a:sym typeface="Roboto Mono"/>
              </a:rPr>
              <a:t>todos: allTodoes(last: 2) {</a:t>
            </a:r>
            <a:endParaRPr>
              <a:solidFill>
                <a:srgbClr val="FFFFF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a:solidFill>
                  <a:srgbClr val="FFFFFF"/>
                </a:solidFill>
                <a:latin typeface="Roboto Mono"/>
                <a:ea typeface="Roboto Mono"/>
                <a:cs typeface="Roboto Mono"/>
                <a:sym typeface="Roboto Mono"/>
              </a:rPr>
              <a:t>    id, text, complete</a:t>
            </a:r>
            <a:endParaRPr>
              <a:solidFill>
                <a:srgbClr val="FFFFF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a:solidFill>
                  <a:srgbClr val="FFFFFF"/>
                </a:solidFill>
                <a:latin typeface="Roboto Mono"/>
                <a:ea typeface="Roboto Mono"/>
                <a:cs typeface="Roboto Mono"/>
                <a:sym typeface="Roboto Mono"/>
              </a:rPr>
              <a:t>  }</a:t>
            </a:r>
            <a:endParaRPr>
              <a:solidFill>
                <a:srgbClr val="FFFFF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a:solidFill>
                  <a:srgbClr val="FFFFFF"/>
                </a:solidFill>
                <a:latin typeface="Roboto Mono"/>
                <a:ea typeface="Roboto Mono"/>
                <a:cs typeface="Roboto Mono"/>
                <a:sym typeface="Roboto Mono"/>
              </a:rPr>
              <a:t>}</a:t>
            </a:r>
            <a:endParaRPr>
              <a:solidFill>
                <a:srgbClr val="FFFFF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is using GraphQL</a:t>
            </a:r>
            <a:endParaRPr/>
          </a:p>
        </p:txBody>
      </p:sp>
      <p:sp>
        <p:nvSpPr>
          <p:cNvPr id="95" name="Google Shape;95;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CCCCCC"/>
              </a:buClr>
              <a:buSzPts val="2400"/>
              <a:buChar char="●"/>
            </a:pPr>
            <a:r>
              <a:rPr lang="en" sz="2400">
                <a:solidFill>
                  <a:srgbClr val="CCCCCC"/>
                </a:solidFill>
              </a:rPr>
              <a:t>AirBnb</a:t>
            </a:r>
            <a:endParaRPr sz="2400">
              <a:solidFill>
                <a:srgbClr val="CCCCCC"/>
              </a:solidFill>
            </a:endParaRPr>
          </a:p>
          <a:p>
            <a:pPr indent="-381000" lvl="0" marL="457200" rtl="0" algn="l">
              <a:spcBef>
                <a:spcPts val="0"/>
              </a:spcBef>
              <a:spcAft>
                <a:spcPts val="0"/>
              </a:spcAft>
              <a:buClr>
                <a:srgbClr val="CCCCCC"/>
              </a:buClr>
              <a:buSzPts val="2400"/>
              <a:buChar char="●"/>
            </a:pPr>
            <a:r>
              <a:rPr lang="en" sz="2400">
                <a:solidFill>
                  <a:srgbClr val="CCCCCC"/>
                </a:solidFill>
              </a:rPr>
              <a:t>Coursera</a:t>
            </a:r>
            <a:endParaRPr sz="2400">
              <a:solidFill>
                <a:srgbClr val="CCCCCC"/>
              </a:solidFill>
            </a:endParaRPr>
          </a:p>
          <a:p>
            <a:pPr indent="-381000" lvl="0" marL="457200" rtl="0" algn="l">
              <a:spcBef>
                <a:spcPts val="0"/>
              </a:spcBef>
              <a:spcAft>
                <a:spcPts val="0"/>
              </a:spcAft>
              <a:buClr>
                <a:srgbClr val="CCCCCC"/>
              </a:buClr>
              <a:buSzPts val="2400"/>
              <a:buChar char="●"/>
            </a:pPr>
            <a:r>
              <a:rPr lang="en" sz="2400">
                <a:solidFill>
                  <a:srgbClr val="CCCCCC"/>
                </a:solidFill>
              </a:rPr>
              <a:t>Facebook</a:t>
            </a:r>
            <a:endParaRPr sz="2400">
              <a:solidFill>
                <a:srgbClr val="CCCCCC"/>
              </a:solidFill>
            </a:endParaRPr>
          </a:p>
          <a:p>
            <a:pPr indent="-381000" lvl="0" marL="457200" rtl="0" algn="l">
              <a:spcBef>
                <a:spcPts val="0"/>
              </a:spcBef>
              <a:spcAft>
                <a:spcPts val="0"/>
              </a:spcAft>
              <a:buClr>
                <a:srgbClr val="CCCCCC"/>
              </a:buClr>
              <a:buSzPts val="2400"/>
              <a:buChar char="●"/>
            </a:pPr>
            <a:r>
              <a:rPr lang="en" sz="2400">
                <a:solidFill>
                  <a:srgbClr val="CCCCCC"/>
                </a:solidFill>
              </a:rPr>
              <a:t>GitHub</a:t>
            </a:r>
            <a:endParaRPr sz="2400">
              <a:solidFill>
                <a:srgbClr val="CCCCCC"/>
              </a:solidFill>
            </a:endParaRPr>
          </a:p>
          <a:p>
            <a:pPr indent="-381000" lvl="0" marL="457200" rtl="0" algn="l">
              <a:spcBef>
                <a:spcPts val="0"/>
              </a:spcBef>
              <a:spcAft>
                <a:spcPts val="0"/>
              </a:spcAft>
              <a:buClr>
                <a:srgbClr val="CCCCCC"/>
              </a:buClr>
              <a:buSzPts val="2400"/>
              <a:buChar char="●"/>
            </a:pPr>
            <a:r>
              <a:rPr lang="en" sz="2400">
                <a:solidFill>
                  <a:srgbClr val="CCCCCC"/>
                </a:solidFill>
              </a:rPr>
              <a:t>Intuit</a:t>
            </a:r>
            <a:endParaRPr sz="2400">
              <a:solidFill>
                <a:srgbClr val="CCCCCC"/>
              </a:solidFill>
            </a:endParaRPr>
          </a:p>
          <a:p>
            <a:pPr indent="-381000" lvl="0" marL="457200" rtl="0" algn="l">
              <a:spcBef>
                <a:spcPts val="0"/>
              </a:spcBef>
              <a:spcAft>
                <a:spcPts val="0"/>
              </a:spcAft>
              <a:buClr>
                <a:srgbClr val="CCCCCC"/>
              </a:buClr>
              <a:buSzPts val="2400"/>
              <a:buChar char="●"/>
            </a:pPr>
            <a:r>
              <a:rPr lang="en" sz="2400">
                <a:solidFill>
                  <a:srgbClr val="CCCCCC"/>
                </a:solidFill>
              </a:rPr>
              <a:t>Meteor</a:t>
            </a:r>
            <a:endParaRPr sz="2400">
              <a:solidFill>
                <a:srgbClr val="CCCCCC"/>
              </a:solidFill>
            </a:endParaRPr>
          </a:p>
          <a:p>
            <a:pPr indent="-381000" lvl="0" marL="457200" rtl="0" algn="l">
              <a:spcBef>
                <a:spcPts val="0"/>
              </a:spcBef>
              <a:spcAft>
                <a:spcPts val="0"/>
              </a:spcAft>
              <a:buClr>
                <a:srgbClr val="CCCCCC"/>
              </a:buClr>
              <a:buSzPts val="2400"/>
              <a:buChar char="●"/>
            </a:pPr>
            <a:r>
              <a:rPr lang="en" sz="2400">
                <a:solidFill>
                  <a:srgbClr val="CCCCCC"/>
                </a:solidFill>
              </a:rPr>
              <a:t>New York Times</a:t>
            </a:r>
            <a:endParaRPr sz="2400">
              <a:solidFill>
                <a:srgbClr val="CCCCCC"/>
              </a:solidFill>
            </a:endParaRPr>
          </a:p>
        </p:txBody>
      </p:sp>
      <p:sp>
        <p:nvSpPr>
          <p:cNvPr id="96" name="Google Shape;96;p1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CCCCCC"/>
              </a:buClr>
              <a:buSzPts val="2400"/>
              <a:buChar char="●"/>
            </a:pPr>
            <a:r>
              <a:rPr lang="en" sz="2400">
                <a:solidFill>
                  <a:srgbClr val="CCCCCC"/>
                </a:solidFill>
              </a:rPr>
              <a:t>Pinterest</a:t>
            </a:r>
            <a:endParaRPr sz="2400">
              <a:solidFill>
                <a:srgbClr val="CCCCCC"/>
              </a:solidFill>
            </a:endParaRPr>
          </a:p>
          <a:p>
            <a:pPr indent="-381000" lvl="0" marL="457200" rtl="0" algn="l">
              <a:spcBef>
                <a:spcPts val="0"/>
              </a:spcBef>
              <a:spcAft>
                <a:spcPts val="0"/>
              </a:spcAft>
              <a:buClr>
                <a:srgbClr val="CCCCCC"/>
              </a:buClr>
              <a:buSzPts val="2400"/>
              <a:buChar char="●"/>
            </a:pPr>
            <a:r>
              <a:rPr lang="en" sz="2400">
                <a:solidFill>
                  <a:srgbClr val="CCCCCC"/>
                </a:solidFill>
              </a:rPr>
              <a:t>Shopify</a:t>
            </a:r>
            <a:endParaRPr sz="2400">
              <a:solidFill>
                <a:srgbClr val="CCCCCC"/>
              </a:solidFill>
            </a:endParaRPr>
          </a:p>
          <a:p>
            <a:pPr indent="-381000" lvl="0" marL="457200" rtl="0" algn="l">
              <a:spcBef>
                <a:spcPts val="0"/>
              </a:spcBef>
              <a:spcAft>
                <a:spcPts val="0"/>
              </a:spcAft>
              <a:buClr>
                <a:srgbClr val="CCCCCC"/>
              </a:buClr>
              <a:buSzPts val="2400"/>
              <a:buChar char="●"/>
            </a:pPr>
            <a:r>
              <a:rPr lang="en" sz="2400">
                <a:solidFill>
                  <a:srgbClr val="CCCCCC"/>
                </a:solidFill>
              </a:rPr>
              <a:t>Spotify</a:t>
            </a:r>
            <a:endParaRPr sz="2400">
              <a:solidFill>
                <a:srgbClr val="CCCCCC"/>
              </a:solidFill>
            </a:endParaRPr>
          </a:p>
          <a:p>
            <a:pPr indent="-381000" lvl="0" marL="457200" rtl="0" algn="l">
              <a:spcBef>
                <a:spcPts val="0"/>
              </a:spcBef>
              <a:spcAft>
                <a:spcPts val="0"/>
              </a:spcAft>
              <a:buClr>
                <a:srgbClr val="CCCCCC"/>
              </a:buClr>
              <a:buSzPts val="2400"/>
              <a:buChar char="●"/>
            </a:pPr>
            <a:r>
              <a:rPr lang="en" sz="2400">
                <a:solidFill>
                  <a:srgbClr val="CCCCCC"/>
                </a:solidFill>
              </a:rPr>
              <a:t>Ticketmaster</a:t>
            </a:r>
            <a:endParaRPr sz="2400">
              <a:solidFill>
                <a:srgbClr val="CCCCCC"/>
              </a:solidFill>
            </a:endParaRPr>
          </a:p>
          <a:p>
            <a:pPr indent="-381000" lvl="0" marL="457200" rtl="0" algn="l">
              <a:spcBef>
                <a:spcPts val="0"/>
              </a:spcBef>
              <a:spcAft>
                <a:spcPts val="0"/>
              </a:spcAft>
              <a:buClr>
                <a:srgbClr val="CCCCCC"/>
              </a:buClr>
              <a:buSzPts val="2400"/>
              <a:buChar char="●"/>
            </a:pPr>
            <a:r>
              <a:rPr lang="en" sz="2400">
                <a:solidFill>
                  <a:srgbClr val="CCCCCC"/>
                </a:solidFill>
              </a:rPr>
              <a:t>Twitter</a:t>
            </a:r>
            <a:endParaRPr sz="2400">
              <a:solidFill>
                <a:srgbClr val="CCCCCC"/>
              </a:solidFill>
            </a:endParaRPr>
          </a:p>
          <a:p>
            <a:pPr indent="-381000" lvl="0" marL="457200" rtl="0" algn="l">
              <a:spcBef>
                <a:spcPts val="0"/>
              </a:spcBef>
              <a:spcAft>
                <a:spcPts val="0"/>
              </a:spcAft>
              <a:buClr>
                <a:srgbClr val="CCCCCC"/>
              </a:buClr>
              <a:buSzPts val="2400"/>
              <a:buChar char="●"/>
            </a:pPr>
            <a:r>
              <a:rPr lang="en" sz="2400">
                <a:solidFill>
                  <a:srgbClr val="CCCCCC"/>
                </a:solidFill>
              </a:rPr>
              <a:t>Yelp</a:t>
            </a:r>
            <a:endParaRPr sz="2400">
              <a:solidFill>
                <a:srgbClr val="CCCCCC"/>
              </a:solidFill>
            </a:endParaRPr>
          </a:p>
          <a:p>
            <a:pPr indent="-381000" lvl="0" marL="457200" rtl="0" algn="l">
              <a:spcBef>
                <a:spcPts val="0"/>
              </a:spcBef>
              <a:spcAft>
                <a:spcPts val="0"/>
              </a:spcAft>
              <a:buClr>
                <a:srgbClr val="CCCCCC"/>
              </a:buClr>
              <a:buSzPts val="2400"/>
              <a:buChar char="●"/>
            </a:pPr>
            <a:r>
              <a:rPr lang="en" sz="2400">
                <a:solidFill>
                  <a:srgbClr val="CCCCCC"/>
                </a:solidFill>
              </a:rPr>
              <a:t>You?</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u="sng">
                <a:solidFill>
                  <a:schemeClr val="hlink"/>
                </a:solidFill>
                <a:hlinkClick r:id="rId3"/>
              </a:rPr>
              <a:t>apis-guru/graphql-voyager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3" name="Google Shape;483;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4" name="Google Shape;484;p72"/>
          <p:cNvPicPr preferRelativeResize="0"/>
          <p:nvPr/>
        </p:nvPicPr>
        <p:blipFill>
          <a:blip r:embed="rId4">
            <a:alphaModFix/>
          </a:blip>
          <a:stretch>
            <a:fillRect/>
          </a:stretch>
        </p:blipFill>
        <p:spPr>
          <a:xfrm>
            <a:off x="311698" y="445023"/>
            <a:ext cx="575863" cy="572700"/>
          </a:xfrm>
          <a:prstGeom prst="rect">
            <a:avLst/>
          </a:prstGeom>
          <a:noFill/>
          <a:ln>
            <a:noFill/>
          </a:ln>
        </p:spPr>
      </p:pic>
      <p:pic>
        <p:nvPicPr>
          <p:cNvPr id="485" name="Google Shape;485;p72"/>
          <p:cNvPicPr preferRelativeResize="0"/>
          <p:nvPr/>
        </p:nvPicPr>
        <p:blipFill>
          <a:blip r:embed="rId5">
            <a:alphaModFix/>
          </a:blip>
          <a:stretch>
            <a:fillRect/>
          </a:stretch>
        </p:blipFill>
        <p:spPr>
          <a:xfrm>
            <a:off x="386550" y="1170125"/>
            <a:ext cx="5907638" cy="35511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Download and install a local copy of </a:t>
            </a:r>
            <a:r>
              <a:rPr lang="en" u="sng">
                <a:solidFill>
                  <a:schemeClr val="hlink"/>
                </a:solidFill>
                <a:hlinkClick r:id="rId3"/>
              </a:rPr>
              <a:t>swapi-graphql</a:t>
            </a:r>
            <a:endParaRPr/>
          </a:p>
        </p:txBody>
      </p:sp>
      <p:sp>
        <p:nvSpPr>
          <p:cNvPr id="491" name="Google Shape;491;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The </a:t>
            </a:r>
            <a:r>
              <a:rPr lang="en" u="sng">
                <a:solidFill>
                  <a:schemeClr val="hlink"/>
                </a:solidFill>
                <a:hlinkClick r:id="rId4"/>
              </a:rPr>
              <a:t>Star Wars API</a:t>
            </a:r>
            <a:r>
              <a:rPr lang="en"/>
              <a:t> </a:t>
            </a:r>
            <a:r>
              <a:rPr lang="en"/>
              <a:t>was often used for REST examples</a:t>
            </a:r>
            <a:endParaRPr/>
          </a:p>
          <a:p>
            <a:pPr indent="-342900" lvl="0" marL="457200" rtl="0" algn="l">
              <a:lnSpc>
                <a:spcPct val="150000"/>
              </a:lnSpc>
              <a:spcBef>
                <a:spcPts val="0"/>
              </a:spcBef>
              <a:spcAft>
                <a:spcPts val="0"/>
              </a:spcAft>
              <a:buSzPts val="1800"/>
              <a:buChar char="●"/>
            </a:pPr>
            <a:r>
              <a:rPr lang="en"/>
              <a:t>The GraphQL version can be run locally</a:t>
            </a:r>
            <a:endParaRPr/>
          </a:p>
          <a:p>
            <a:pPr indent="-342900" lvl="0" marL="457200" rtl="0" algn="l">
              <a:lnSpc>
                <a:spcPct val="150000"/>
              </a:lnSpc>
              <a:spcBef>
                <a:spcPts val="0"/>
              </a:spcBef>
              <a:spcAft>
                <a:spcPts val="0"/>
              </a:spcAft>
              <a:buSzPts val="1800"/>
              <a:buChar char="●"/>
            </a:pPr>
            <a:r>
              <a:rPr lang="en"/>
              <a:t>It has the GraphiQL UI built in (not the Playground ):</a:t>
            </a:r>
            <a:endParaRPr/>
          </a:p>
          <a:p>
            <a:pPr indent="457200" lvl="0" marL="0" rtl="0" algn="l">
              <a:lnSpc>
                <a:spcPct val="100000"/>
              </a:lnSpc>
              <a:spcBef>
                <a:spcPts val="1600"/>
              </a:spcBef>
              <a:spcAft>
                <a:spcPts val="0"/>
              </a:spcAft>
              <a:buNone/>
            </a:pPr>
            <a:r>
              <a:t/>
            </a:r>
            <a:endParaRPr>
              <a:solidFill>
                <a:srgbClr val="FFFFFF"/>
              </a:solidFill>
              <a:latin typeface="Roboto Mono"/>
              <a:ea typeface="Roboto Mono"/>
              <a:cs typeface="Roboto Mono"/>
              <a:sym typeface="Roboto Mono"/>
            </a:endParaRPr>
          </a:p>
          <a:p>
            <a:pPr indent="457200" lvl="0" marL="0" rtl="0" algn="l">
              <a:lnSpc>
                <a:spcPct val="100000"/>
              </a:lnSpc>
              <a:spcBef>
                <a:spcPts val="0"/>
              </a:spcBef>
              <a:spcAft>
                <a:spcPts val="0"/>
              </a:spcAft>
              <a:buNone/>
            </a:pPr>
            <a:r>
              <a:t/>
            </a:r>
            <a:endParaRPr>
              <a:solidFill>
                <a:srgbClr val="FFFFFF"/>
              </a:solidFill>
              <a:latin typeface="Roboto Mono"/>
              <a:ea typeface="Roboto Mono"/>
              <a:cs typeface="Roboto Mono"/>
              <a:sym typeface="Roboto Mono"/>
            </a:endParaRPr>
          </a:p>
          <a:p>
            <a:pPr indent="457200" lvl="0" marL="0" rtl="0" algn="l">
              <a:lnSpc>
                <a:spcPct val="100000"/>
              </a:lnSpc>
              <a:spcBef>
                <a:spcPts val="0"/>
              </a:spcBef>
              <a:spcAft>
                <a:spcPts val="0"/>
              </a:spcAft>
              <a:buNone/>
            </a:pPr>
            <a:r>
              <a:rPr lang="en">
                <a:solidFill>
                  <a:srgbClr val="FFFFFF"/>
                </a:solidFill>
                <a:latin typeface="Roboto Mono"/>
                <a:ea typeface="Roboto Mono"/>
                <a:cs typeface="Roboto Mono"/>
                <a:sym typeface="Roboto Mono"/>
              </a:rPr>
              <a:t>git clone </a:t>
            </a:r>
            <a:r>
              <a:rPr lang="en" u="sng">
                <a:solidFill>
                  <a:schemeClr val="hlink"/>
                </a:solidFill>
                <a:latin typeface="Roboto Mono"/>
                <a:ea typeface="Roboto Mono"/>
                <a:cs typeface="Roboto Mono"/>
                <a:sym typeface="Roboto Mono"/>
                <a:hlinkClick r:id="rId5"/>
              </a:rPr>
              <a:t>https://github.com/graphql/swapi-graphql.git</a:t>
            </a:r>
            <a:endParaRPr>
              <a:solidFill>
                <a:srgbClr val="FFFFFF"/>
              </a:solidFill>
              <a:latin typeface="Roboto Mono"/>
              <a:ea typeface="Roboto Mono"/>
              <a:cs typeface="Roboto Mono"/>
              <a:sym typeface="Roboto Mono"/>
            </a:endParaRPr>
          </a:p>
          <a:p>
            <a:pPr indent="457200" lvl="0" marL="0" rtl="0" algn="l">
              <a:lnSpc>
                <a:spcPct val="100000"/>
              </a:lnSpc>
              <a:spcBef>
                <a:spcPts val="0"/>
              </a:spcBef>
              <a:spcAft>
                <a:spcPts val="0"/>
              </a:spcAft>
              <a:buNone/>
            </a:pPr>
            <a:r>
              <a:rPr lang="en">
                <a:solidFill>
                  <a:srgbClr val="FFFFFF"/>
                </a:solidFill>
                <a:latin typeface="Roboto Mono"/>
                <a:ea typeface="Roboto Mono"/>
                <a:cs typeface="Roboto Mono"/>
                <a:sym typeface="Roboto Mono"/>
              </a:rPr>
              <a:t>cd swapi-graphql</a:t>
            </a:r>
            <a:endParaRPr>
              <a:solidFill>
                <a:srgbClr val="FFFFFF"/>
              </a:solidFill>
              <a:latin typeface="Roboto Mono"/>
              <a:ea typeface="Roboto Mono"/>
              <a:cs typeface="Roboto Mono"/>
              <a:sym typeface="Roboto Mono"/>
            </a:endParaRPr>
          </a:p>
          <a:p>
            <a:pPr indent="457200" lvl="0" marL="0" rtl="0" algn="l">
              <a:lnSpc>
                <a:spcPct val="100000"/>
              </a:lnSpc>
              <a:spcBef>
                <a:spcPts val="0"/>
              </a:spcBef>
              <a:spcAft>
                <a:spcPts val="0"/>
              </a:spcAft>
              <a:buNone/>
            </a:pPr>
            <a:r>
              <a:rPr lang="en">
                <a:solidFill>
                  <a:srgbClr val="FFFFFF"/>
                </a:solidFill>
                <a:latin typeface="Roboto Mono"/>
                <a:ea typeface="Roboto Mono"/>
                <a:cs typeface="Roboto Mono"/>
                <a:sym typeface="Roboto Mono"/>
              </a:rPr>
              <a:t>npm start</a:t>
            </a:r>
            <a:endParaRPr>
              <a:solidFill>
                <a:srgbClr val="FFFFF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a:solidFill>
                <a:srgbClr val="FFFFFF"/>
              </a:solidFill>
              <a:latin typeface="Roboto Mono"/>
              <a:ea typeface="Roboto Mono"/>
              <a:cs typeface="Roboto Mono"/>
              <a:sym typeface="Roboto Mono"/>
            </a:endParaRPr>
          </a:p>
        </p:txBody>
      </p:sp>
      <p:sp>
        <p:nvSpPr>
          <p:cNvPr id="492" name="Google Shape;492;p73"/>
          <p:cNvSpPr txBox="1"/>
          <p:nvPr/>
        </p:nvSpPr>
        <p:spPr>
          <a:xfrm>
            <a:off x="7015425" y="1787575"/>
            <a:ext cx="1973100" cy="12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ono"/>
                <a:ea typeface="Roboto Mono"/>
                <a:cs typeface="Roboto Mono"/>
                <a:sym typeface="Roboto Mono"/>
              </a:rPr>
              <a:t>{ allFilms {</a:t>
            </a:r>
            <a:endParaRPr>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a:solidFill>
                  <a:srgbClr val="FFFFFF"/>
                </a:solidFill>
                <a:latin typeface="Roboto Mono"/>
                <a:ea typeface="Roboto Mono"/>
                <a:cs typeface="Roboto Mono"/>
                <a:sym typeface="Roboto Mono"/>
              </a:rPr>
              <a:t>   films {</a:t>
            </a:r>
            <a:endParaRPr>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a:solidFill>
                  <a:srgbClr val="FFFFFF"/>
                </a:solidFill>
                <a:latin typeface="Roboto Mono"/>
                <a:ea typeface="Roboto Mono"/>
                <a:cs typeface="Roboto Mono"/>
                <a:sym typeface="Roboto Mono"/>
              </a:rPr>
              <a:t>    title</a:t>
            </a:r>
            <a:endParaRPr>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a:solidFill>
                  <a:srgbClr val="FFFFFF"/>
                </a:solidFill>
                <a:latin typeface="Roboto Mono"/>
                <a:ea typeface="Roboto Mono"/>
                <a:cs typeface="Roboto Mono"/>
                <a:sym typeface="Roboto Mono"/>
              </a:rPr>
              <a:t>  }</a:t>
            </a:r>
            <a:endParaRPr>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a:solidFill>
                  <a:srgbClr val="FFFFFF"/>
                </a:solidFill>
                <a:latin typeface="Roboto Mono"/>
                <a:ea typeface="Roboto Mono"/>
                <a:cs typeface="Roboto Mono"/>
                <a:sym typeface="Roboto Mono"/>
              </a:rPr>
              <a:t>}}</a:t>
            </a:r>
            <a:endParaRPr>
              <a:latin typeface="Roboto Mono"/>
              <a:ea typeface="Roboto Mono"/>
              <a:cs typeface="Roboto Mono"/>
              <a:sym typeface="Roboto Mon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4"/>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Query Syntax</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ApolloClient Lab</a:t>
            </a:r>
            <a:endParaRPr/>
          </a:p>
        </p:txBody>
      </p:sp>
      <p:sp>
        <p:nvSpPr>
          <p:cNvPr id="503" name="Google Shape;503;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go over the Get started for Apollo at:</a:t>
            </a:r>
            <a:endParaRPr/>
          </a:p>
          <a:p>
            <a:pPr indent="-342900" lvl="0" marL="457200" rtl="0" algn="l">
              <a:spcBef>
                <a:spcPts val="1600"/>
              </a:spcBef>
              <a:spcAft>
                <a:spcPts val="0"/>
              </a:spcAft>
              <a:buSzPts val="1800"/>
              <a:buChar char="●"/>
            </a:pPr>
            <a:r>
              <a:rPr lang="en" u="sng">
                <a:solidFill>
                  <a:schemeClr val="hlink"/>
                </a:solidFill>
                <a:hlinkClick r:id="rId3"/>
              </a:rPr>
              <a:t>https://www.apollographql.com/docs/react/essentials/get-started/</a:t>
            </a:r>
            <a:endParaRPr/>
          </a:p>
          <a:p>
            <a:pPr indent="0" lvl="0" marL="0" rtl="0" algn="l">
              <a:spcBef>
                <a:spcPts val="1600"/>
              </a:spcBef>
              <a:spcAft>
                <a:spcPts val="0"/>
              </a:spcAft>
              <a:buNone/>
            </a:pPr>
            <a:r>
              <a:rPr lang="en"/>
              <a:t>This is a very quick lab that will show you how little it takes to get up and running with ApolloClient. </a:t>
            </a:r>
            <a:endParaRPr/>
          </a:p>
          <a:p>
            <a:pPr indent="0" lvl="0" marL="0" rtl="0" algn="l">
              <a:spcBef>
                <a:spcPts val="1600"/>
              </a:spcBef>
              <a:spcAft>
                <a:spcPts val="0"/>
              </a:spcAft>
              <a:buNone/>
            </a:pPr>
            <a:r>
              <a:rPr lang="en"/>
              <a:t>We will be connecting to an Exchange Rate GraphQl service at:</a:t>
            </a:r>
            <a:endParaRPr/>
          </a:p>
          <a:p>
            <a:pPr indent="-342900" lvl="0" marL="457200" rtl="0" algn="l">
              <a:spcBef>
                <a:spcPts val="1600"/>
              </a:spcBef>
              <a:spcAft>
                <a:spcPts val="0"/>
              </a:spcAft>
              <a:buSzPts val="1800"/>
              <a:buChar char="●"/>
            </a:pPr>
            <a:r>
              <a:rPr lang="en" u="sng">
                <a:solidFill>
                  <a:schemeClr val="hlink"/>
                </a:solidFill>
                <a:hlinkClick r:id="rId4"/>
              </a:rPr>
              <a:t>https://48p1r2roz4.sse.codesandbox.io</a:t>
            </a:r>
            <a:r>
              <a:rPr lang="en"/>
              <a:t> </a:t>
            </a:r>
            <a:endParaRPr/>
          </a:p>
          <a:p>
            <a:pPr indent="0" lvl="0" marL="0" rtl="0" algn="l">
              <a:lnSpc>
                <a:spcPct val="100000"/>
              </a:lnSpc>
              <a:spcBef>
                <a:spcPts val="1600"/>
              </a:spcBef>
              <a:spcAft>
                <a:spcPts val="0"/>
              </a:spcAft>
              <a:buNone/>
            </a:pPr>
            <a:r>
              <a:t/>
            </a:r>
            <a:endParaRPr>
              <a:solidFill>
                <a:srgbClr val="FFFFFF"/>
              </a:solidFill>
            </a:endParaRPr>
          </a:p>
          <a:p>
            <a:pPr indent="0" lvl="0" marL="0" rtl="0" algn="l">
              <a:spcBef>
                <a:spcPts val="0"/>
              </a:spcBef>
              <a:spcAft>
                <a:spcPts val="1600"/>
              </a:spcAft>
              <a:buNone/>
            </a:pPr>
            <a:r>
              <a:t/>
            </a:r>
            <a:endParaRPr/>
          </a:p>
        </p:txBody>
      </p:sp>
      <p:sp>
        <p:nvSpPr>
          <p:cNvPr id="504" name="Google Shape;504;p75"/>
          <p:cNvSpPr txBox="1"/>
          <p:nvPr/>
        </p:nvSpPr>
        <p:spPr>
          <a:xfrm>
            <a:off x="5314350" y="3479550"/>
            <a:ext cx="3765000" cy="8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Mono"/>
                <a:ea typeface="Roboto Mono"/>
                <a:cs typeface="Roboto Mono"/>
                <a:sym typeface="Roboto Mono"/>
              </a:rPr>
              <a:t>{</a:t>
            </a:r>
            <a:endParaRPr sz="12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FFFFFF"/>
                </a:solidFill>
                <a:latin typeface="Roboto Mono"/>
                <a:ea typeface="Roboto Mono"/>
                <a:cs typeface="Roboto Mono"/>
                <a:sym typeface="Roboto Mono"/>
              </a:rPr>
              <a:t>  rates(currency: "USD") {</a:t>
            </a:r>
            <a:endParaRPr sz="12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FFFFFF"/>
                </a:solidFill>
                <a:latin typeface="Roboto Mono"/>
                <a:ea typeface="Roboto Mono"/>
                <a:cs typeface="Roboto Mono"/>
                <a:sym typeface="Roboto Mono"/>
              </a:rPr>
              <a:t>    currency</a:t>
            </a:r>
            <a:endParaRPr sz="12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FFFFFF"/>
                </a:solidFill>
                <a:latin typeface="Roboto Mono"/>
                <a:ea typeface="Roboto Mono"/>
                <a:cs typeface="Roboto Mono"/>
                <a:sym typeface="Roboto Mono"/>
              </a:rPr>
              <a:t>  }</a:t>
            </a:r>
            <a:endParaRPr sz="12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FFFFFF"/>
                </a:solidFill>
                <a:latin typeface="Roboto Mono"/>
                <a:ea typeface="Roboto Mono"/>
                <a:cs typeface="Roboto Mono"/>
                <a:sym typeface="Roboto Mono"/>
              </a:rPr>
              <a:t>}</a:t>
            </a:r>
            <a:endParaRPr sz="1200">
              <a:latin typeface="Roboto Mono"/>
              <a:ea typeface="Roboto Mono"/>
              <a:cs typeface="Roboto Mono"/>
              <a:sym typeface="Roboto Mon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Anonymous Query</a:t>
            </a:r>
            <a:endParaRPr/>
          </a:p>
        </p:txBody>
      </p:sp>
      <p:sp>
        <p:nvSpPr>
          <p:cNvPr id="510" name="Google Shape;510;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br>
              <a:rPr lang="en"/>
            </a:br>
            <a:r>
              <a:rPr lang="en"/>
              <a:t>Example from: </a:t>
            </a:r>
            <a:r>
              <a:rPr lang="en" u="sng">
                <a:solidFill>
                  <a:schemeClr val="hlink"/>
                </a:solidFill>
                <a:hlinkClick r:id="rId3"/>
              </a:rPr>
              <a:t>https://graphql.org/learn/queries/</a:t>
            </a:r>
            <a:r>
              <a:rPr lang="en"/>
              <a:t> </a:t>
            </a:r>
            <a:endParaRPr/>
          </a:p>
        </p:txBody>
      </p:sp>
      <p:pic>
        <p:nvPicPr>
          <p:cNvPr id="511" name="Google Shape;511;p76"/>
          <p:cNvPicPr preferRelativeResize="0"/>
          <p:nvPr/>
        </p:nvPicPr>
        <p:blipFill>
          <a:blip r:embed="rId4">
            <a:alphaModFix/>
          </a:blip>
          <a:stretch>
            <a:fillRect/>
          </a:stretch>
        </p:blipFill>
        <p:spPr>
          <a:xfrm>
            <a:off x="650413" y="1406425"/>
            <a:ext cx="7843176" cy="2908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Named Query</a:t>
            </a:r>
            <a:endParaRPr/>
          </a:p>
        </p:txBody>
      </p:sp>
      <p:sp>
        <p:nvSpPr>
          <p:cNvPr id="517" name="Google Shape;517;p77"/>
          <p:cNvSpPr txBox="1"/>
          <p:nvPr>
            <p:ph idx="1" type="body"/>
          </p:nvPr>
        </p:nvSpPr>
        <p:spPr>
          <a:xfrm>
            <a:off x="311700" y="3423770"/>
            <a:ext cx="8520600" cy="112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Query Variables:</a:t>
            </a:r>
            <a:endParaRPr/>
          </a:p>
        </p:txBody>
      </p:sp>
      <p:pic>
        <p:nvPicPr>
          <p:cNvPr id="518" name="Google Shape;518;p77"/>
          <p:cNvPicPr preferRelativeResize="0"/>
          <p:nvPr/>
        </p:nvPicPr>
        <p:blipFill>
          <a:blip r:embed="rId3">
            <a:alphaModFix/>
          </a:blip>
          <a:stretch>
            <a:fillRect/>
          </a:stretch>
        </p:blipFill>
        <p:spPr>
          <a:xfrm>
            <a:off x="416595" y="1017725"/>
            <a:ext cx="4751350" cy="2425175"/>
          </a:xfrm>
          <a:prstGeom prst="rect">
            <a:avLst/>
          </a:prstGeom>
          <a:noFill/>
          <a:ln>
            <a:noFill/>
          </a:ln>
        </p:spPr>
      </p:pic>
      <p:pic>
        <p:nvPicPr>
          <p:cNvPr id="519" name="Google Shape;519;p77"/>
          <p:cNvPicPr preferRelativeResize="0"/>
          <p:nvPr/>
        </p:nvPicPr>
        <p:blipFill>
          <a:blip r:embed="rId4">
            <a:alphaModFix/>
          </a:blip>
          <a:stretch>
            <a:fillRect/>
          </a:stretch>
        </p:blipFill>
        <p:spPr>
          <a:xfrm>
            <a:off x="311700" y="3815750"/>
            <a:ext cx="5344375" cy="104598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Selection Sets</a:t>
            </a:r>
            <a:endParaRPr/>
          </a:p>
        </p:txBody>
      </p:sp>
      <p:sp>
        <p:nvSpPr>
          <p:cNvPr id="525" name="Google Shape;525;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26" name="Google Shape;526;p78"/>
          <p:cNvPicPr preferRelativeResize="0"/>
          <p:nvPr/>
        </p:nvPicPr>
        <p:blipFill>
          <a:blip r:embed="rId3">
            <a:alphaModFix/>
          </a:blip>
          <a:stretch>
            <a:fillRect/>
          </a:stretch>
        </p:blipFill>
        <p:spPr>
          <a:xfrm>
            <a:off x="1750375" y="1162263"/>
            <a:ext cx="5643250" cy="30920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Fragments</a:t>
            </a:r>
            <a:endParaRPr/>
          </a:p>
        </p:txBody>
      </p:sp>
      <p:sp>
        <p:nvSpPr>
          <p:cNvPr id="532" name="Google Shape;532;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3" name="Google Shape;533;p79"/>
          <p:cNvPicPr preferRelativeResize="0"/>
          <p:nvPr/>
        </p:nvPicPr>
        <p:blipFill>
          <a:blip r:embed="rId3">
            <a:alphaModFix/>
          </a:blip>
          <a:stretch>
            <a:fillRect/>
          </a:stretch>
        </p:blipFill>
        <p:spPr>
          <a:xfrm>
            <a:off x="1850800" y="1019205"/>
            <a:ext cx="5442399" cy="33245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Fragments</a:t>
            </a:r>
            <a:endParaRPr/>
          </a:p>
        </p:txBody>
      </p:sp>
      <p:sp>
        <p:nvSpPr>
          <p:cNvPr id="539" name="Google Shape;539;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40" name="Google Shape;540;p80"/>
          <p:cNvPicPr preferRelativeResize="0"/>
          <p:nvPr/>
        </p:nvPicPr>
        <p:blipFill>
          <a:blip r:embed="rId3">
            <a:alphaModFix/>
          </a:blip>
          <a:stretch>
            <a:fillRect/>
          </a:stretch>
        </p:blipFill>
        <p:spPr>
          <a:xfrm>
            <a:off x="1588350" y="1017725"/>
            <a:ext cx="5967300" cy="33006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Directives</a:t>
            </a:r>
            <a:endParaRPr/>
          </a:p>
        </p:txBody>
      </p:sp>
      <p:sp>
        <p:nvSpPr>
          <p:cNvPr id="546" name="Google Shape;546;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47" name="Google Shape;547;p81"/>
          <p:cNvPicPr preferRelativeResize="0"/>
          <p:nvPr/>
        </p:nvPicPr>
        <p:blipFill>
          <a:blip r:embed="rId3">
            <a:alphaModFix/>
          </a:blip>
          <a:stretch>
            <a:fillRect/>
          </a:stretch>
        </p:blipFill>
        <p:spPr>
          <a:xfrm>
            <a:off x="1384638" y="1093925"/>
            <a:ext cx="6374724" cy="3200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3" name="Google Shape;103;p19"/>
          <p:cNvPicPr preferRelativeResize="0"/>
          <p:nvPr/>
        </p:nvPicPr>
        <p:blipFill>
          <a:blip r:embed="rId3">
            <a:alphaModFix/>
          </a:blip>
          <a:stretch>
            <a:fillRect/>
          </a:stretch>
        </p:blipFill>
        <p:spPr>
          <a:xfrm>
            <a:off x="0" y="4279"/>
            <a:ext cx="9143999" cy="513494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Exercises</a:t>
            </a:r>
            <a:endParaRPr/>
          </a:p>
        </p:txBody>
      </p:sp>
      <p:sp>
        <p:nvSpPr>
          <p:cNvPr id="553" name="Google Shape;553;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54" name="Google Shape;554;p82"/>
          <p:cNvPicPr preferRelativeResize="0"/>
          <p:nvPr/>
        </p:nvPicPr>
        <p:blipFill>
          <a:blip r:embed="rId3">
            <a:alphaModFix/>
          </a:blip>
          <a:stretch>
            <a:fillRect/>
          </a:stretch>
        </p:blipFill>
        <p:spPr>
          <a:xfrm>
            <a:off x="2848812" y="1099975"/>
            <a:ext cx="3446368" cy="34164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8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Graphcool Lab</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84"/>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Todo App</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85"/>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Schema		</a:t>
            </a:r>
            <a:endParaRPr/>
          </a:p>
        </p:txBody>
      </p:sp>
      <p:sp>
        <p:nvSpPr>
          <p:cNvPr id="570" name="Google Shape;570;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B7B7B7"/>
                </a:solidFill>
                <a:latin typeface="Roboto Mono"/>
                <a:ea typeface="Roboto Mono"/>
                <a:cs typeface="Roboto Mono"/>
                <a:sym typeface="Roboto Mono"/>
              </a:rPr>
              <a:t>schema {</a:t>
            </a:r>
            <a:endParaRPr sz="1300">
              <a:solidFill>
                <a:srgbClr val="B7B7B7"/>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B7B7B7"/>
                </a:solidFill>
                <a:latin typeface="Roboto Mono"/>
                <a:ea typeface="Roboto Mono"/>
                <a:cs typeface="Roboto Mono"/>
                <a:sym typeface="Roboto Mono"/>
              </a:rPr>
              <a:t>  </a:t>
            </a:r>
            <a:r>
              <a:rPr lang="en" sz="1300">
                <a:solidFill>
                  <a:srgbClr val="FFFFFF"/>
                </a:solidFill>
                <a:latin typeface="Roboto Mono"/>
                <a:ea typeface="Roboto Mono"/>
                <a:cs typeface="Roboto Mono"/>
                <a:sym typeface="Roboto Mono"/>
              </a:rPr>
              <a:t>query</a:t>
            </a:r>
            <a:r>
              <a:rPr lang="en" sz="1300">
                <a:solidFill>
                  <a:srgbClr val="B7B7B7"/>
                </a:solidFill>
                <a:latin typeface="Roboto Mono"/>
                <a:ea typeface="Roboto Mono"/>
                <a:cs typeface="Roboto Mono"/>
                <a:sym typeface="Roboto Mono"/>
              </a:rPr>
              <a:t>: Query</a:t>
            </a:r>
            <a:endParaRPr sz="1300">
              <a:solidFill>
                <a:srgbClr val="B7B7B7"/>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B7B7B7"/>
                </a:solidFill>
                <a:latin typeface="Roboto Mono"/>
                <a:ea typeface="Roboto Mono"/>
                <a:cs typeface="Roboto Mono"/>
                <a:sym typeface="Roboto Mono"/>
              </a:rPr>
              <a:t>  mutation: Mutation</a:t>
            </a:r>
            <a:endParaRPr sz="1300">
              <a:solidFill>
                <a:srgbClr val="B7B7B7"/>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B7B7B7"/>
                </a:solidFill>
                <a:latin typeface="Roboto Mono"/>
                <a:ea typeface="Roboto Mono"/>
                <a:cs typeface="Roboto Mono"/>
                <a:sym typeface="Roboto Mono"/>
              </a:rPr>
              <a:t>  subscription: Subscription</a:t>
            </a:r>
            <a:endParaRPr sz="1300">
              <a:solidFill>
                <a:srgbClr val="B7B7B7"/>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B7B7B7"/>
                </a:solidFill>
                <a:latin typeface="Roboto Mono"/>
                <a:ea typeface="Roboto Mono"/>
                <a:cs typeface="Roboto Mono"/>
                <a:sym typeface="Roboto Mono"/>
              </a:rPr>
              <a:t>}</a:t>
            </a:r>
            <a:endParaRPr sz="1300">
              <a:solidFill>
                <a:srgbClr val="B7B7B7"/>
              </a:solidFill>
              <a:latin typeface="Roboto Mono"/>
              <a:ea typeface="Roboto Mono"/>
              <a:cs typeface="Roboto Mono"/>
              <a:sym typeface="Roboto Mono"/>
            </a:endParaRPr>
          </a:p>
          <a:p>
            <a:pPr indent="0" lvl="0" marL="0" rtl="0" algn="l">
              <a:spcBef>
                <a:spcPts val="0"/>
              </a:spcBef>
              <a:spcAft>
                <a:spcPts val="0"/>
              </a:spcAft>
              <a:buNone/>
            </a:pPr>
            <a:r>
              <a:t/>
            </a:r>
            <a:endParaRPr sz="1300">
              <a:solidFill>
                <a:srgbClr val="B7B7B7"/>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B7B7B7"/>
                </a:solidFill>
                <a:latin typeface="Roboto Mono"/>
                <a:ea typeface="Roboto Mono"/>
                <a:cs typeface="Roboto Mono"/>
                <a:sym typeface="Roboto Mono"/>
              </a:rPr>
              <a:t>type Query {</a:t>
            </a:r>
            <a:endParaRPr sz="1300">
              <a:solidFill>
                <a:srgbClr val="B7B7B7"/>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B7B7B7"/>
                </a:solidFill>
                <a:latin typeface="Roboto Mono"/>
                <a:ea typeface="Roboto Mono"/>
                <a:cs typeface="Roboto Mono"/>
                <a:sym typeface="Roboto Mono"/>
              </a:rPr>
              <a:t>  allTodoes(first: Int): [Todo]</a:t>
            </a:r>
            <a:endParaRPr sz="1300">
              <a:solidFill>
                <a:srgbClr val="B7B7B7"/>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B7B7B7"/>
                </a:solidFill>
                <a:latin typeface="Roboto Mono"/>
                <a:ea typeface="Roboto Mono"/>
                <a:cs typeface="Roboto Mono"/>
                <a:sym typeface="Roboto Mono"/>
              </a:rPr>
              <a:t>}</a:t>
            </a:r>
            <a:endParaRPr sz="1300">
              <a:solidFill>
                <a:srgbClr val="B7B7B7"/>
              </a:solidFill>
              <a:latin typeface="Roboto Mono"/>
              <a:ea typeface="Roboto Mono"/>
              <a:cs typeface="Roboto Mono"/>
              <a:sym typeface="Roboto Mono"/>
            </a:endParaRPr>
          </a:p>
          <a:p>
            <a:pPr indent="0" lvl="0" marL="0" rtl="0" algn="l">
              <a:spcBef>
                <a:spcPts val="0"/>
              </a:spcBef>
              <a:spcAft>
                <a:spcPts val="0"/>
              </a:spcAft>
              <a:buNone/>
            </a:pPr>
            <a:r>
              <a:t/>
            </a:r>
            <a:endParaRPr sz="1300">
              <a:solidFill>
                <a:srgbClr val="B7B7B7"/>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B7B7B7"/>
                </a:solidFill>
                <a:latin typeface="Roboto Mono"/>
                <a:ea typeface="Roboto Mono"/>
                <a:cs typeface="Roboto Mono"/>
                <a:sym typeface="Roboto Mono"/>
              </a:rPr>
              <a:t>type Todo @model {</a:t>
            </a:r>
            <a:endParaRPr sz="1300">
              <a:solidFill>
                <a:srgbClr val="B7B7B7"/>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B7B7B7"/>
                </a:solidFill>
                <a:latin typeface="Roboto Mono"/>
                <a:ea typeface="Roboto Mono"/>
                <a:cs typeface="Roboto Mono"/>
                <a:sym typeface="Roboto Mono"/>
              </a:rPr>
              <a:t>  </a:t>
            </a:r>
            <a:r>
              <a:rPr lang="en" sz="1300">
                <a:solidFill>
                  <a:srgbClr val="FFFFFF"/>
                </a:solidFill>
                <a:latin typeface="Roboto Mono"/>
                <a:ea typeface="Roboto Mono"/>
                <a:cs typeface="Roboto Mono"/>
                <a:sym typeface="Roboto Mono"/>
              </a:rPr>
              <a:t>id</a:t>
            </a:r>
            <a:r>
              <a:rPr lang="en" sz="1300">
                <a:solidFill>
                  <a:srgbClr val="B7B7B7"/>
                </a:solidFill>
                <a:latin typeface="Roboto Mono"/>
                <a:ea typeface="Roboto Mono"/>
                <a:cs typeface="Roboto Mono"/>
                <a:sym typeface="Roboto Mono"/>
              </a:rPr>
              <a:t>: ID! @isUnique</a:t>
            </a:r>
            <a:endParaRPr sz="1300">
              <a:solidFill>
                <a:srgbClr val="B7B7B7"/>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B7B7B7"/>
                </a:solidFill>
                <a:latin typeface="Roboto Mono"/>
                <a:ea typeface="Roboto Mono"/>
                <a:cs typeface="Roboto Mono"/>
                <a:sym typeface="Roboto Mono"/>
              </a:rPr>
              <a:t>  text: String!</a:t>
            </a:r>
            <a:endParaRPr sz="1300">
              <a:solidFill>
                <a:srgbClr val="B7B7B7"/>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B7B7B7"/>
                </a:solidFill>
                <a:latin typeface="Roboto Mono"/>
                <a:ea typeface="Roboto Mono"/>
                <a:cs typeface="Roboto Mono"/>
                <a:sym typeface="Roboto Mono"/>
              </a:rPr>
              <a:t>  complete: Boolean!</a:t>
            </a:r>
            <a:endParaRPr sz="1300">
              <a:solidFill>
                <a:srgbClr val="B7B7B7"/>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B7B7B7"/>
                </a:solidFill>
                <a:latin typeface="Roboto Mono"/>
                <a:ea typeface="Roboto Mono"/>
                <a:cs typeface="Roboto Mono"/>
                <a:sym typeface="Roboto Mono"/>
              </a:rPr>
              <a:t>}</a:t>
            </a:r>
            <a:endParaRPr sz="1300">
              <a:solidFill>
                <a:srgbClr val="B7B7B7"/>
              </a:solidFill>
              <a:latin typeface="Roboto Mono"/>
              <a:ea typeface="Roboto Mono"/>
              <a:cs typeface="Roboto Mono"/>
              <a:sym typeface="Roboto Mono"/>
            </a:endParaRPr>
          </a:p>
        </p:txBody>
      </p:sp>
      <p:sp>
        <p:nvSpPr>
          <p:cNvPr id="571" name="Google Shape;571;p85"/>
          <p:cNvSpPr txBox="1"/>
          <p:nvPr>
            <p:ph type="title"/>
          </p:nvPr>
        </p:nvSpPr>
        <p:spPr>
          <a:xfrm>
            <a:off x="4730100" y="445025"/>
            <a:ext cx="4102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latin typeface="Roboto Mono"/>
                <a:ea typeface="Roboto Mono"/>
                <a:cs typeface="Roboto Mono"/>
                <a:sym typeface="Roboto Mono"/>
              </a:rPr>
              <a:t>project.graphcool</a:t>
            </a:r>
            <a:endParaRPr sz="2400">
              <a:latin typeface="Roboto Mono"/>
              <a:ea typeface="Roboto Mono"/>
              <a:cs typeface="Roboto Mono"/>
              <a:sym typeface="Roboto Mon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86"/>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demo</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Apollo Client</a:t>
            </a:r>
            <a:endParaRPr/>
          </a:p>
        </p:txBody>
      </p:sp>
      <p:sp>
        <p:nvSpPr>
          <p:cNvPr id="582" name="Google Shape;582;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583" name="Google Shape;583;p87"/>
          <p:cNvGrpSpPr/>
          <p:nvPr/>
        </p:nvGrpSpPr>
        <p:grpSpPr>
          <a:xfrm>
            <a:off x="2659050" y="1610550"/>
            <a:ext cx="3825900" cy="1922400"/>
            <a:chOff x="2228600" y="1610550"/>
            <a:chExt cx="3825900" cy="1922400"/>
          </a:xfrm>
        </p:grpSpPr>
        <p:sp>
          <p:nvSpPr>
            <p:cNvPr id="584" name="Google Shape;584;p87"/>
            <p:cNvSpPr/>
            <p:nvPr/>
          </p:nvSpPr>
          <p:spPr>
            <a:xfrm>
              <a:off x="2228600" y="1610550"/>
              <a:ext cx="3825900" cy="192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87"/>
            <p:cNvSpPr/>
            <p:nvPr/>
          </p:nvSpPr>
          <p:spPr>
            <a:xfrm>
              <a:off x="2391225" y="1763575"/>
              <a:ext cx="1626000" cy="1626000"/>
            </a:xfrm>
            <a:prstGeom prst="rect">
              <a:avLst/>
            </a:prstGeom>
            <a:solidFill>
              <a:srgbClr val="FF79D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PT Sans Caption"/>
                  <a:ea typeface="PT Sans Caption"/>
                  <a:cs typeface="PT Sans Caption"/>
                  <a:sym typeface="PT Sans Caption"/>
                </a:rPr>
                <a:t>Apollo</a:t>
              </a:r>
              <a:endParaRPr b="1" i="1">
                <a:latin typeface="PT Sans Caption"/>
                <a:ea typeface="PT Sans Caption"/>
                <a:cs typeface="PT Sans Caption"/>
                <a:sym typeface="PT Sans Caption"/>
              </a:endParaRPr>
            </a:p>
            <a:p>
              <a:pPr indent="0" lvl="0" marL="0" rtl="0" algn="ctr">
                <a:spcBef>
                  <a:spcPts val="0"/>
                </a:spcBef>
                <a:spcAft>
                  <a:spcPts val="0"/>
                </a:spcAft>
                <a:buNone/>
              </a:pPr>
              <a:r>
                <a:rPr b="1" i="1" lang="en">
                  <a:latin typeface="PT Sans Caption"/>
                  <a:ea typeface="PT Sans Caption"/>
                  <a:cs typeface="PT Sans Caption"/>
                  <a:sym typeface="PT Sans Caption"/>
                </a:rPr>
                <a:t>Cache</a:t>
              </a:r>
              <a:endParaRPr b="1" i="1">
                <a:latin typeface="PT Sans Caption"/>
                <a:ea typeface="PT Sans Caption"/>
                <a:cs typeface="PT Sans Caption"/>
                <a:sym typeface="PT Sans Caption"/>
              </a:endParaRPr>
            </a:p>
          </p:txBody>
        </p:sp>
        <p:sp>
          <p:nvSpPr>
            <p:cNvPr id="586" name="Google Shape;586;p87"/>
            <p:cNvSpPr/>
            <p:nvPr/>
          </p:nvSpPr>
          <p:spPr>
            <a:xfrm>
              <a:off x="4255750" y="1763575"/>
              <a:ext cx="1626000" cy="1626000"/>
            </a:xfrm>
            <a:prstGeom prst="rect">
              <a:avLst/>
            </a:prstGeom>
            <a:solidFill>
              <a:srgbClr val="97FC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PT Sans Caption"/>
                  <a:ea typeface="PT Sans Caption"/>
                  <a:cs typeface="PT Sans Caption"/>
                  <a:sym typeface="PT Sans Caption"/>
                </a:rPr>
                <a:t>Apollo</a:t>
              </a:r>
              <a:endParaRPr b="1" i="1">
                <a:latin typeface="PT Sans Caption"/>
                <a:ea typeface="PT Sans Caption"/>
                <a:cs typeface="PT Sans Caption"/>
                <a:sym typeface="PT Sans Caption"/>
              </a:endParaRPr>
            </a:p>
            <a:p>
              <a:pPr indent="0" lvl="0" marL="0" rtl="0" algn="ctr">
                <a:spcBef>
                  <a:spcPts val="0"/>
                </a:spcBef>
                <a:spcAft>
                  <a:spcPts val="0"/>
                </a:spcAft>
                <a:buNone/>
              </a:pPr>
              <a:r>
                <a:rPr b="1" i="1" lang="en">
                  <a:latin typeface="PT Sans Caption"/>
                  <a:ea typeface="PT Sans Caption"/>
                  <a:cs typeface="PT Sans Caption"/>
                  <a:sym typeface="PT Sans Caption"/>
                </a:rPr>
                <a:t>Link</a:t>
              </a:r>
              <a:endParaRPr b="1" i="1">
                <a:latin typeface="PT Sans Caption"/>
                <a:ea typeface="PT Sans Caption"/>
                <a:cs typeface="PT Sans Caption"/>
                <a:sym typeface="PT Sans Caption"/>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88"/>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Apollo Cache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Apollo Cache Packages</a:t>
            </a:r>
            <a:endParaRPr/>
          </a:p>
        </p:txBody>
      </p:sp>
      <p:sp>
        <p:nvSpPr>
          <p:cNvPr id="597" name="Google Shape;597;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 sz="2400"/>
              <a:t>apollo-cache-inmemory</a:t>
            </a:r>
            <a:endParaRPr sz="2400"/>
          </a:p>
          <a:p>
            <a:pPr indent="-381000" lvl="0" marL="457200" rtl="0" algn="l">
              <a:lnSpc>
                <a:spcPct val="200000"/>
              </a:lnSpc>
              <a:spcBef>
                <a:spcPts val="0"/>
              </a:spcBef>
              <a:spcAft>
                <a:spcPts val="0"/>
              </a:spcAft>
              <a:buSzPts val="2400"/>
              <a:buChar char="●"/>
            </a:pPr>
            <a:r>
              <a:rPr lang="en" sz="2400" u="sng">
                <a:solidFill>
                  <a:schemeClr val="hlink"/>
                </a:solidFill>
                <a:hlinkClick r:id="rId3"/>
              </a:rPr>
              <a:t>apollo-cache-hermes</a:t>
            </a:r>
            <a:endParaRPr sz="2400"/>
          </a:p>
          <a:p>
            <a:pPr indent="-381000" lvl="0" marL="457200" rtl="0" algn="l">
              <a:lnSpc>
                <a:spcPct val="200000"/>
              </a:lnSpc>
              <a:spcBef>
                <a:spcPts val="0"/>
              </a:spcBef>
              <a:spcAft>
                <a:spcPts val="0"/>
              </a:spcAft>
              <a:buSzPts val="2400"/>
              <a:buChar char="●"/>
            </a:pPr>
            <a:r>
              <a:rPr lang="en" sz="2400" u="sng">
                <a:solidFill>
                  <a:schemeClr val="hlink"/>
                </a:solidFill>
                <a:hlinkClick r:id="rId4"/>
              </a:rPr>
              <a:t>apollo-cache-persist</a:t>
            </a:r>
            <a:endParaRPr sz="2400"/>
          </a:p>
          <a:p>
            <a:pPr indent="0" lvl="0" marL="457200" rtl="0" algn="l">
              <a:lnSpc>
                <a:spcPct val="200000"/>
              </a:lnSpc>
              <a:spcBef>
                <a:spcPts val="1600"/>
              </a:spcBef>
              <a:spcAft>
                <a:spcPts val="1600"/>
              </a:spcAft>
              <a:buNone/>
            </a:pPr>
            <a:r>
              <a:t/>
            </a:r>
            <a:endParaRPr sz="24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InMemoryCache</a:t>
            </a:r>
            <a:endParaRPr/>
          </a:p>
        </p:txBody>
      </p:sp>
      <p:sp>
        <p:nvSpPr>
          <p:cNvPr id="603" name="Google Shape;603;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 sz="2400"/>
              <a:t>Normalised and flattened</a:t>
            </a:r>
            <a:endParaRPr sz="2400"/>
          </a:p>
          <a:p>
            <a:pPr indent="-381000" lvl="0" marL="457200" rtl="0" algn="l">
              <a:lnSpc>
                <a:spcPct val="200000"/>
              </a:lnSpc>
              <a:spcBef>
                <a:spcPts val="0"/>
              </a:spcBef>
              <a:spcAft>
                <a:spcPts val="0"/>
              </a:spcAft>
              <a:buSzPts val="2400"/>
              <a:buChar char="●"/>
            </a:pPr>
            <a:r>
              <a:rPr lang="en" sz="2400"/>
              <a:t>this.props.client.cache</a:t>
            </a:r>
            <a:endParaRPr sz="2400"/>
          </a:p>
          <a:p>
            <a:pPr indent="-381000" lvl="0" marL="457200" rtl="0" algn="l">
              <a:lnSpc>
                <a:spcPct val="200000"/>
              </a:lnSpc>
              <a:spcBef>
                <a:spcPts val="0"/>
              </a:spcBef>
              <a:spcAft>
                <a:spcPts val="0"/>
              </a:spcAft>
              <a:buSzPts val="2400"/>
              <a:buChar char="●"/>
            </a:pPr>
            <a:r>
              <a:rPr lang="en" sz="2400"/>
              <a:t>readQuery, writeQuery</a:t>
            </a:r>
            <a:endParaRPr sz="2400"/>
          </a:p>
          <a:p>
            <a:pPr indent="-381000" lvl="0" marL="457200" rtl="0" algn="l">
              <a:lnSpc>
                <a:spcPct val="200000"/>
              </a:lnSpc>
              <a:spcBef>
                <a:spcPts val="0"/>
              </a:spcBef>
              <a:spcAft>
                <a:spcPts val="0"/>
              </a:spcAft>
              <a:buSzPts val="2400"/>
              <a:buChar char="●"/>
            </a:pPr>
            <a:r>
              <a:rPr lang="en" sz="2400"/>
              <a:t>readFragment, writeFragment</a:t>
            </a:r>
            <a:endParaRPr sz="24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Apollo Cache Example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09" name="Google Shape;609;p91"/>
          <p:cNvSpPr txBox="1"/>
          <p:nvPr>
            <p:ph idx="1" type="body"/>
          </p:nvPr>
        </p:nvSpPr>
        <p:spPr>
          <a:xfrm>
            <a:off x="1128650" y="1411875"/>
            <a:ext cx="3183000" cy="2226000"/>
          </a:xfrm>
          <a:prstGeom prst="rect">
            <a:avLst/>
          </a:prstGeom>
          <a:solidFill>
            <a:srgbClr val="FFFFFF"/>
          </a:solidFill>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000000"/>
                </a:solidFill>
                <a:latin typeface="Roboto Mono"/>
                <a:ea typeface="Roboto Mono"/>
                <a:cs typeface="Roboto Mono"/>
                <a:sym typeface="Roboto Mono"/>
              </a:rPr>
              <a:t>query</a:t>
            </a:r>
            <a:r>
              <a:rPr lang="en">
                <a:solidFill>
                  <a:srgbClr val="000000"/>
                </a:solidFill>
                <a:highlight>
                  <a:srgbClr val="FFFFFF"/>
                </a:highlight>
                <a:latin typeface="Roboto Mono"/>
                <a:ea typeface="Roboto Mono"/>
                <a:cs typeface="Roboto Mono"/>
                <a:sym typeface="Roboto Mono"/>
              </a:rPr>
              <a:t> todos {</a:t>
            </a:r>
            <a:endParaRPr>
              <a:solidFill>
                <a:srgbClr val="000000"/>
              </a:solidFill>
              <a:highlight>
                <a:srgbClr val="FFFFFF"/>
              </a:highlight>
              <a:latin typeface="Roboto Mono"/>
              <a:ea typeface="Roboto Mono"/>
              <a:cs typeface="Roboto Mono"/>
              <a:sym typeface="Roboto Mono"/>
            </a:endParaRPr>
          </a:p>
          <a:p>
            <a:pPr indent="0" lvl="0" marL="0" marR="0" rtl="0" algn="l">
              <a:lnSpc>
                <a:spcPct val="115000"/>
              </a:lnSpc>
              <a:spcBef>
                <a:spcPts val="0"/>
              </a:spcBef>
              <a:spcAft>
                <a:spcPts val="0"/>
              </a:spcAft>
              <a:buNone/>
            </a:pPr>
            <a:r>
              <a:rPr lang="en">
                <a:solidFill>
                  <a:srgbClr val="000000"/>
                </a:solidFill>
                <a:highlight>
                  <a:srgbClr val="FFFFFF"/>
                </a:highlight>
                <a:latin typeface="Roboto Mono"/>
                <a:ea typeface="Roboto Mono"/>
                <a:cs typeface="Roboto Mono"/>
                <a:sym typeface="Roboto Mono"/>
              </a:rPr>
              <a:t>  </a:t>
            </a:r>
            <a:r>
              <a:rPr lang="en">
                <a:solidFill>
                  <a:srgbClr val="5C2699"/>
                </a:solidFill>
                <a:latin typeface="Roboto Mono"/>
                <a:ea typeface="Roboto Mono"/>
                <a:cs typeface="Roboto Mono"/>
                <a:sym typeface="Roboto Mono"/>
              </a:rPr>
              <a:t>allTodoes</a:t>
            </a:r>
            <a:r>
              <a:rPr lang="en">
                <a:solidFill>
                  <a:srgbClr val="000000"/>
                </a:solidFill>
                <a:highlight>
                  <a:srgbClr val="FFFFFF"/>
                </a:highlight>
                <a:latin typeface="Roboto Mono"/>
                <a:ea typeface="Roboto Mono"/>
                <a:cs typeface="Roboto Mono"/>
                <a:sym typeface="Roboto Mono"/>
              </a:rPr>
              <a:t> { </a:t>
            </a:r>
            <a:endParaRPr>
              <a:solidFill>
                <a:srgbClr val="000000"/>
              </a:solidFill>
              <a:highlight>
                <a:srgbClr val="FFFFFF"/>
              </a:highlight>
              <a:latin typeface="Roboto Mono"/>
              <a:ea typeface="Roboto Mono"/>
              <a:cs typeface="Roboto Mono"/>
              <a:sym typeface="Roboto Mono"/>
            </a:endParaRPr>
          </a:p>
          <a:p>
            <a:pPr indent="0" lvl="0" marL="0" marR="0" rtl="0" algn="l">
              <a:lnSpc>
                <a:spcPct val="115000"/>
              </a:lnSpc>
              <a:spcBef>
                <a:spcPts val="0"/>
              </a:spcBef>
              <a:spcAft>
                <a:spcPts val="0"/>
              </a:spcAft>
              <a:buNone/>
            </a:pPr>
            <a:r>
              <a:rPr lang="en">
                <a:solidFill>
                  <a:srgbClr val="000000"/>
                </a:solidFill>
                <a:highlight>
                  <a:srgbClr val="FFFFFF"/>
                </a:highlight>
                <a:latin typeface="Roboto Mono"/>
                <a:ea typeface="Roboto Mono"/>
                <a:cs typeface="Roboto Mono"/>
                <a:sym typeface="Roboto Mono"/>
              </a:rPr>
              <a:t>    </a:t>
            </a:r>
            <a:r>
              <a:rPr lang="en">
                <a:solidFill>
                  <a:srgbClr val="000000"/>
                </a:solidFill>
                <a:latin typeface="Roboto Mono"/>
                <a:ea typeface="Roboto Mono"/>
                <a:cs typeface="Roboto Mono"/>
                <a:sym typeface="Roboto Mono"/>
              </a:rPr>
              <a:t>id</a:t>
            </a:r>
            <a:r>
              <a:rPr lang="en">
                <a:solidFill>
                  <a:srgbClr val="000000"/>
                </a:solidFill>
                <a:highlight>
                  <a:srgbClr val="FFFFFF"/>
                </a:highlight>
                <a:latin typeface="Roboto Mono"/>
                <a:ea typeface="Roboto Mono"/>
                <a:cs typeface="Roboto Mono"/>
                <a:sym typeface="Roboto Mono"/>
              </a:rPr>
              <a:t> </a:t>
            </a:r>
            <a:endParaRPr>
              <a:solidFill>
                <a:srgbClr val="000000"/>
              </a:solidFill>
              <a:highlight>
                <a:srgbClr val="FFFFFF"/>
              </a:highlight>
              <a:latin typeface="Roboto Mono"/>
              <a:ea typeface="Roboto Mono"/>
              <a:cs typeface="Roboto Mono"/>
              <a:sym typeface="Roboto Mono"/>
            </a:endParaRPr>
          </a:p>
          <a:p>
            <a:pPr indent="0" lvl="0" marL="0" marR="0" rtl="0" algn="l">
              <a:lnSpc>
                <a:spcPct val="115000"/>
              </a:lnSpc>
              <a:spcBef>
                <a:spcPts val="0"/>
              </a:spcBef>
              <a:spcAft>
                <a:spcPts val="0"/>
              </a:spcAft>
              <a:buNone/>
            </a:pPr>
            <a:r>
              <a:rPr lang="en">
                <a:solidFill>
                  <a:srgbClr val="000000"/>
                </a:solidFill>
                <a:highlight>
                  <a:srgbClr val="FFFFFF"/>
                </a:highlight>
                <a:latin typeface="Roboto Mono"/>
                <a:ea typeface="Roboto Mono"/>
                <a:cs typeface="Roboto Mono"/>
                <a:sym typeface="Roboto Mono"/>
              </a:rPr>
              <a:t>    text </a:t>
            </a:r>
            <a:endParaRPr>
              <a:solidFill>
                <a:srgbClr val="000000"/>
              </a:solidFill>
              <a:highlight>
                <a:srgbClr val="FFFFFF"/>
              </a:highlight>
              <a:latin typeface="Roboto Mono"/>
              <a:ea typeface="Roboto Mono"/>
              <a:cs typeface="Roboto Mono"/>
              <a:sym typeface="Roboto Mono"/>
            </a:endParaRPr>
          </a:p>
          <a:p>
            <a:pPr indent="0" lvl="0" marL="0" marR="0" rtl="0" algn="l">
              <a:lnSpc>
                <a:spcPct val="115000"/>
              </a:lnSpc>
              <a:spcBef>
                <a:spcPts val="0"/>
              </a:spcBef>
              <a:spcAft>
                <a:spcPts val="0"/>
              </a:spcAft>
              <a:buNone/>
            </a:pPr>
            <a:r>
              <a:rPr lang="en">
                <a:solidFill>
                  <a:srgbClr val="000000"/>
                </a:solidFill>
                <a:highlight>
                  <a:srgbClr val="FFFFFF"/>
                </a:highlight>
                <a:latin typeface="Roboto Mono"/>
                <a:ea typeface="Roboto Mono"/>
                <a:cs typeface="Roboto Mono"/>
                <a:sym typeface="Roboto Mono"/>
              </a:rPr>
              <a:t>    complete </a:t>
            </a:r>
            <a:endParaRPr>
              <a:solidFill>
                <a:srgbClr val="000000"/>
              </a:solidFill>
              <a:highlight>
                <a:srgbClr val="FFFFFF"/>
              </a:highlight>
              <a:latin typeface="Roboto Mono"/>
              <a:ea typeface="Roboto Mono"/>
              <a:cs typeface="Roboto Mono"/>
              <a:sym typeface="Roboto Mono"/>
            </a:endParaRPr>
          </a:p>
          <a:p>
            <a:pPr indent="0" lvl="0" marL="0" marR="0" rtl="0" algn="l">
              <a:lnSpc>
                <a:spcPct val="115000"/>
              </a:lnSpc>
              <a:spcBef>
                <a:spcPts val="0"/>
              </a:spcBef>
              <a:spcAft>
                <a:spcPts val="0"/>
              </a:spcAft>
              <a:buNone/>
            </a:pPr>
            <a:r>
              <a:rPr lang="en">
                <a:solidFill>
                  <a:srgbClr val="000000"/>
                </a:solidFill>
                <a:highlight>
                  <a:srgbClr val="FFFFFF"/>
                </a:highlight>
                <a:latin typeface="Roboto Mono"/>
                <a:ea typeface="Roboto Mono"/>
                <a:cs typeface="Roboto Mono"/>
                <a:sym typeface="Roboto Mono"/>
              </a:rPr>
              <a:t>    __typename</a:t>
            </a:r>
            <a:endParaRPr>
              <a:solidFill>
                <a:srgbClr val="000000"/>
              </a:solidFill>
              <a:highlight>
                <a:srgbClr val="FFFFFF"/>
              </a:highlight>
              <a:latin typeface="Roboto Mono"/>
              <a:ea typeface="Roboto Mono"/>
              <a:cs typeface="Roboto Mono"/>
              <a:sym typeface="Roboto Mono"/>
            </a:endParaRPr>
          </a:p>
          <a:p>
            <a:pPr indent="0" lvl="0" marL="0" marR="0" rtl="0" algn="l">
              <a:lnSpc>
                <a:spcPct val="115000"/>
              </a:lnSpc>
              <a:spcBef>
                <a:spcPts val="0"/>
              </a:spcBef>
              <a:spcAft>
                <a:spcPts val="0"/>
              </a:spcAft>
              <a:buNone/>
            </a:pPr>
            <a:r>
              <a:rPr lang="en">
                <a:solidFill>
                  <a:srgbClr val="000000"/>
                </a:solidFill>
                <a:highlight>
                  <a:srgbClr val="FFFFFF"/>
                </a:highlight>
                <a:latin typeface="Roboto Mono"/>
                <a:ea typeface="Roboto Mono"/>
                <a:cs typeface="Roboto Mono"/>
                <a:sym typeface="Roboto Mono"/>
              </a:rPr>
              <a:t>  }</a:t>
            </a:r>
            <a:endParaRPr>
              <a:solidFill>
                <a:srgbClr val="000000"/>
              </a:solidFill>
              <a:highlight>
                <a:srgbClr val="FFFFFF"/>
              </a:highlight>
              <a:latin typeface="Roboto Mono"/>
              <a:ea typeface="Roboto Mono"/>
              <a:cs typeface="Roboto Mono"/>
              <a:sym typeface="Roboto Mono"/>
            </a:endParaRPr>
          </a:p>
          <a:p>
            <a:pPr indent="0" lvl="0" marL="0" marR="0" rtl="0" algn="l">
              <a:lnSpc>
                <a:spcPct val="115000"/>
              </a:lnSpc>
              <a:spcBef>
                <a:spcPts val="0"/>
              </a:spcBef>
              <a:spcAft>
                <a:spcPts val="0"/>
              </a:spcAft>
              <a:buNone/>
            </a:pPr>
            <a:r>
              <a:rPr lang="en">
                <a:solidFill>
                  <a:srgbClr val="000000"/>
                </a:solidFill>
                <a:highlight>
                  <a:srgbClr val="FFFFFF"/>
                </a:highlight>
                <a:latin typeface="Roboto Mono"/>
                <a:ea typeface="Roboto Mono"/>
                <a:cs typeface="Roboto Mono"/>
                <a:sym typeface="Roboto Mono"/>
              </a:rPr>
              <a:t>}</a:t>
            </a:r>
            <a:endParaRPr>
              <a:latin typeface="Roboto Mono"/>
              <a:ea typeface="Roboto Mono"/>
              <a:cs typeface="Roboto Mono"/>
              <a:sym typeface="Roboto Mono"/>
            </a:endParaRPr>
          </a:p>
        </p:txBody>
      </p:sp>
      <p:sp>
        <p:nvSpPr>
          <p:cNvPr id="610" name="Google Shape;610;p91"/>
          <p:cNvSpPr txBox="1"/>
          <p:nvPr>
            <p:ph idx="2" type="body"/>
          </p:nvPr>
        </p:nvSpPr>
        <p:spPr>
          <a:xfrm>
            <a:off x="4832400" y="1335775"/>
            <a:ext cx="3999900" cy="30807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a:t>
            </a:r>
            <a:endParaRPr sz="1200">
              <a:solidFill>
                <a:srgbClr val="0000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"data"</a:t>
            </a: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"allTodoes"</a:t>
            </a: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"id"</a:t>
            </a:r>
            <a:r>
              <a:rPr lang="en" sz="1200">
                <a:solidFill>
                  <a:srgbClr val="000000"/>
                </a:solidFill>
                <a:highlight>
                  <a:srgbClr val="FFFFFF"/>
                </a:highlight>
                <a:latin typeface="Roboto Mono"/>
                <a:ea typeface="Roboto Mono"/>
                <a:cs typeface="Roboto Mono"/>
                <a:sym typeface="Roboto Mono"/>
              </a:rPr>
              <a:t>: </a:t>
            </a:r>
            <a:r>
              <a:rPr lang="en" sz="1200">
                <a:solidFill>
                  <a:srgbClr val="C41A16"/>
                </a:solidFill>
                <a:latin typeface="Roboto Mono"/>
                <a:ea typeface="Roboto Mono"/>
                <a:cs typeface="Roboto Mono"/>
                <a:sym typeface="Roboto Mono"/>
              </a:rPr>
              <a:t>"1"</a:t>
            </a:r>
            <a:r>
              <a:rPr lang="en" sz="1200">
                <a:solidFill>
                  <a:srgbClr val="000000"/>
                </a:solidFill>
                <a:highlight>
                  <a:srgbClr val="FFFFFF"/>
                </a:highlight>
                <a:latin typeface="Roboto Mono"/>
                <a:ea typeface="Roboto Mono"/>
                <a:cs typeface="Roboto Mono"/>
                <a:sym typeface="Roboto Mono"/>
              </a:rPr>
              <a:t>,</a:t>
            </a:r>
            <a:endParaRPr sz="1200">
              <a:solidFill>
                <a:srgbClr val="0000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"text"</a:t>
            </a:r>
            <a:r>
              <a:rPr lang="en" sz="1200">
                <a:solidFill>
                  <a:srgbClr val="000000"/>
                </a:solidFill>
                <a:highlight>
                  <a:srgbClr val="FFFFFF"/>
                </a:highlight>
                <a:latin typeface="Roboto Mono"/>
                <a:ea typeface="Roboto Mono"/>
                <a:cs typeface="Roboto Mono"/>
                <a:sym typeface="Roboto Mono"/>
              </a:rPr>
              <a:t>: </a:t>
            </a:r>
            <a:r>
              <a:rPr lang="en" sz="1200">
                <a:solidFill>
                  <a:srgbClr val="C41A16"/>
                </a:solidFill>
                <a:latin typeface="Roboto Mono"/>
                <a:ea typeface="Roboto Mono"/>
                <a:cs typeface="Roboto Mono"/>
                <a:sym typeface="Roboto Mono"/>
              </a:rPr>
              <a:t>"Learn GraphQL 📚"</a:t>
            </a:r>
            <a:r>
              <a:rPr lang="en" sz="1200">
                <a:solidFill>
                  <a:srgbClr val="000000"/>
                </a:solidFill>
                <a:highlight>
                  <a:srgbClr val="FFFFFF"/>
                </a:highlight>
                <a:latin typeface="Roboto Mono"/>
                <a:ea typeface="Roboto Mono"/>
                <a:cs typeface="Roboto Mono"/>
                <a:sym typeface="Roboto Mono"/>
              </a:rPr>
              <a:t>,</a:t>
            </a:r>
            <a:endParaRPr sz="1200">
              <a:solidFill>
                <a:srgbClr val="0000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"complete"</a:t>
            </a:r>
            <a:r>
              <a:rPr lang="en" sz="1200">
                <a:solidFill>
                  <a:srgbClr val="000000"/>
                </a:solidFill>
                <a:highlight>
                  <a:srgbClr val="FFFFFF"/>
                </a:highlight>
                <a:latin typeface="Roboto Mono"/>
                <a:ea typeface="Roboto Mono"/>
                <a:cs typeface="Roboto Mono"/>
                <a:sym typeface="Roboto Mono"/>
              </a:rPr>
              <a:t>: </a:t>
            </a:r>
            <a:r>
              <a:rPr lang="en" sz="1200">
                <a:solidFill>
                  <a:srgbClr val="AA0D91"/>
                </a:solidFill>
                <a:latin typeface="Roboto Mono"/>
                <a:ea typeface="Roboto Mono"/>
                <a:cs typeface="Roboto Mono"/>
                <a:sym typeface="Roboto Mono"/>
              </a:rPr>
              <a:t>false</a:t>
            </a:r>
            <a:r>
              <a:rPr lang="en" sz="1200">
                <a:solidFill>
                  <a:srgbClr val="000000"/>
                </a:solidFill>
                <a:highlight>
                  <a:srgbClr val="FFFFFF"/>
                </a:highlight>
                <a:latin typeface="Roboto Mono"/>
                <a:ea typeface="Roboto Mono"/>
                <a:cs typeface="Roboto Mono"/>
                <a:sym typeface="Roboto Mono"/>
              </a:rPr>
              <a:t>,</a:t>
            </a:r>
            <a:endParaRPr sz="1200">
              <a:solidFill>
                <a:srgbClr val="0000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"__typename"</a:t>
            </a:r>
            <a:r>
              <a:rPr lang="en" sz="1200">
                <a:solidFill>
                  <a:srgbClr val="000000"/>
                </a:solidFill>
                <a:highlight>
                  <a:srgbClr val="FFFFFF"/>
                </a:highlight>
                <a:latin typeface="Roboto Mono"/>
                <a:ea typeface="Roboto Mono"/>
                <a:cs typeface="Roboto Mono"/>
                <a:sym typeface="Roboto Mono"/>
              </a:rPr>
              <a:t>: 'Todo',</a:t>
            </a:r>
            <a:endParaRPr sz="1200">
              <a:solidFill>
                <a:srgbClr val="0000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 </a:t>
            </a:r>
            <a:endParaRPr sz="1200">
              <a:solidFill>
                <a:srgbClr val="0000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"id"</a:t>
            </a:r>
            <a:r>
              <a:rPr lang="en" sz="1200">
                <a:solidFill>
                  <a:srgbClr val="000000"/>
                </a:solidFill>
                <a:highlight>
                  <a:srgbClr val="FFFFFF"/>
                </a:highlight>
                <a:latin typeface="Roboto Mono"/>
                <a:ea typeface="Roboto Mono"/>
                <a:cs typeface="Roboto Mono"/>
                <a:sym typeface="Roboto Mono"/>
              </a:rPr>
              <a:t>: </a:t>
            </a:r>
            <a:r>
              <a:rPr lang="en" sz="1200">
                <a:solidFill>
                  <a:srgbClr val="C41A16"/>
                </a:solidFill>
                <a:latin typeface="Roboto Mono"/>
                <a:ea typeface="Roboto Mono"/>
                <a:cs typeface="Roboto Mono"/>
                <a:sym typeface="Roboto Mono"/>
              </a:rPr>
              <a:t>"2"</a:t>
            </a:r>
            <a:r>
              <a:rPr lang="en" sz="1200">
                <a:solidFill>
                  <a:srgbClr val="000000"/>
                </a:solidFill>
                <a:highlight>
                  <a:srgbClr val="FFFFFF"/>
                </a:highlight>
                <a:latin typeface="Roboto Mono"/>
                <a:ea typeface="Roboto Mono"/>
                <a:cs typeface="Roboto Mono"/>
                <a:sym typeface="Roboto Mono"/>
              </a:rPr>
              <a:t>,</a:t>
            </a:r>
            <a:endParaRPr sz="1200">
              <a:solidFill>
                <a:srgbClr val="0000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"text"</a:t>
            </a:r>
            <a:r>
              <a:rPr lang="en" sz="1200">
                <a:solidFill>
                  <a:srgbClr val="000000"/>
                </a:solidFill>
                <a:highlight>
                  <a:srgbClr val="FFFFFF"/>
                </a:highlight>
                <a:latin typeface="Roboto Mono"/>
                <a:ea typeface="Roboto Mono"/>
                <a:cs typeface="Roboto Mono"/>
                <a:sym typeface="Roboto Mono"/>
              </a:rPr>
              <a:t>: </a:t>
            </a:r>
            <a:r>
              <a:rPr lang="en" sz="1200">
                <a:solidFill>
                  <a:srgbClr val="C41A16"/>
                </a:solidFill>
                <a:latin typeface="Roboto Mono"/>
                <a:ea typeface="Roboto Mono"/>
                <a:cs typeface="Roboto Mono"/>
                <a:sym typeface="Roboto Mono"/>
              </a:rPr>
              <a:t>"Learn Apollo Client ✨👨‍🚀"</a:t>
            </a:r>
            <a:r>
              <a:rPr lang="en" sz="1200">
                <a:solidFill>
                  <a:srgbClr val="000000"/>
                </a:solidFill>
                <a:highlight>
                  <a:srgbClr val="FFFFFF"/>
                </a:highlight>
                <a:latin typeface="Roboto Mono"/>
                <a:ea typeface="Roboto Mono"/>
                <a:cs typeface="Roboto Mono"/>
                <a:sym typeface="Roboto Mono"/>
              </a:rPr>
              <a:t>,</a:t>
            </a:r>
            <a:endParaRPr sz="1200">
              <a:solidFill>
                <a:srgbClr val="0000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"complete"</a:t>
            </a:r>
            <a:r>
              <a:rPr lang="en" sz="1200">
                <a:solidFill>
                  <a:srgbClr val="000000"/>
                </a:solidFill>
                <a:highlight>
                  <a:srgbClr val="FFFFFF"/>
                </a:highlight>
                <a:latin typeface="Roboto Mono"/>
                <a:ea typeface="Roboto Mono"/>
                <a:cs typeface="Roboto Mono"/>
                <a:sym typeface="Roboto Mono"/>
              </a:rPr>
              <a:t>: </a:t>
            </a:r>
            <a:r>
              <a:rPr lang="en" sz="1200">
                <a:solidFill>
                  <a:srgbClr val="AA0D91"/>
                </a:solidFill>
                <a:latin typeface="Roboto Mono"/>
                <a:ea typeface="Roboto Mono"/>
                <a:cs typeface="Roboto Mono"/>
                <a:sym typeface="Roboto Mono"/>
              </a:rPr>
              <a:t>true</a:t>
            </a:r>
            <a:r>
              <a:rPr lang="en" sz="1200">
                <a:solidFill>
                  <a:srgbClr val="000000"/>
                </a:solidFill>
                <a:highlight>
                  <a:srgbClr val="FFFFFF"/>
                </a:highlight>
                <a:latin typeface="Roboto Mono"/>
                <a:ea typeface="Roboto Mono"/>
                <a:cs typeface="Roboto Mono"/>
                <a:sym typeface="Roboto Mono"/>
              </a:rPr>
              <a:t>,</a:t>
            </a:r>
            <a:endParaRPr sz="1200">
              <a:solidFill>
                <a:srgbClr val="0000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"__typename"</a:t>
            </a:r>
            <a:r>
              <a:rPr lang="en" sz="1200">
                <a:solidFill>
                  <a:srgbClr val="000000"/>
                </a:solidFill>
                <a:highlight>
                  <a:srgbClr val="FFFFFF"/>
                </a:highlight>
                <a:latin typeface="Roboto Mono"/>
                <a:ea typeface="Roboto Mono"/>
                <a:cs typeface="Roboto Mono"/>
                <a:sym typeface="Roboto Mono"/>
              </a:rPr>
              <a:t>: 'Todo',</a:t>
            </a:r>
            <a:endParaRPr sz="1200">
              <a:solidFill>
                <a:srgbClr val="0000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a:t>
            </a:r>
            <a:endParaRPr sz="1200">
              <a:latin typeface="Roboto Mono"/>
              <a:ea typeface="Roboto Mono"/>
              <a:cs typeface="Roboto Mono"/>
              <a:sym typeface="Roboto Mono"/>
            </a:endParaRPr>
          </a:p>
        </p:txBody>
      </p:sp>
      <p:sp>
        <p:nvSpPr>
          <p:cNvPr id="611" name="Google Shape;611;p91"/>
          <p:cNvSpPr txBox="1"/>
          <p:nvPr/>
        </p:nvSpPr>
        <p:spPr>
          <a:xfrm>
            <a:off x="1819050" y="1017725"/>
            <a:ext cx="9852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FFFFFF"/>
                </a:solidFill>
                <a:latin typeface="PT Sans Caption"/>
                <a:ea typeface="PT Sans Caption"/>
                <a:cs typeface="PT Sans Caption"/>
                <a:sym typeface="PT Sans Caption"/>
              </a:rPr>
              <a:t>Query</a:t>
            </a:r>
            <a:endParaRPr i="1">
              <a:solidFill>
                <a:srgbClr val="FFFFFF"/>
              </a:solidFill>
              <a:latin typeface="PT Sans Caption"/>
              <a:ea typeface="PT Sans Caption"/>
              <a:cs typeface="PT Sans Caption"/>
              <a:sym typeface="PT Sans Caption"/>
            </a:endParaRPr>
          </a:p>
        </p:txBody>
      </p:sp>
      <p:sp>
        <p:nvSpPr>
          <p:cNvPr id="612" name="Google Shape;612;p91"/>
          <p:cNvSpPr txBox="1"/>
          <p:nvPr/>
        </p:nvSpPr>
        <p:spPr>
          <a:xfrm>
            <a:off x="6339750" y="941525"/>
            <a:ext cx="9852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FFFFFF"/>
                </a:solidFill>
                <a:latin typeface="PT Sans Caption"/>
                <a:ea typeface="PT Sans Caption"/>
                <a:cs typeface="PT Sans Caption"/>
                <a:sym typeface="PT Sans Caption"/>
              </a:rPr>
              <a:t>Result</a:t>
            </a:r>
            <a:endParaRPr i="1">
              <a:solidFill>
                <a:srgbClr val="FFFFFF"/>
              </a:solidFill>
              <a:latin typeface="PT Sans Caption"/>
              <a:ea typeface="PT Sans Caption"/>
              <a:cs typeface="PT Sans Caption"/>
              <a:sym typeface="PT Sans Caption"/>
            </a:endParaRPr>
          </a:p>
        </p:txBody>
      </p:sp>
      <p:cxnSp>
        <p:nvCxnSpPr>
          <p:cNvPr id="613" name="Google Shape;613;p91"/>
          <p:cNvCxnSpPr/>
          <p:nvPr/>
        </p:nvCxnSpPr>
        <p:spPr>
          <a:xfrm>
            <a:off x="3900575" y="2637125"/>
            <a:ext cx="13296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did Facebook create GraphQL</a:t>
            </a:r>
            <a:endParaRPr/>
          </a:p>
        </p:txBody>
      </p:sp>
      <p:sp>
        <p:nvSpPr>
          <p:cNvPr id="109" name="Google Shape;10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lang="en" sz="2200"/>
              <a:t>Invented during the move from </a:t>
            </a:r>
            <a:r>
              <a:rPr b="1" lang="en" sz="2200"/>
              <a:t>HTML5</a:t>
            </a:r>
            <a:r>
              <a:rPr lang="en" sz="2200"/>
              <a:t> to </a:t>
            </a:r>
            <a:r>
              <a:rPr b="1" lang="en" sz="2200"/>
              <a:t>native</a:t>
            </a:r>
            <a:endParaRPr b="1" sz="2200"/>
          </a:p>
          <a:p>
            <a:pPr indent="-368300" lvl="0" marL="457200" rtl="0" algn="l">
              <a:lnSpc>
                <a:spcPct val="115000"/>
              </a:lnSpc>
              <a:spcBef>
                <a:spcPts val="1000"/>
              </a:spcBef>
              <a:spcAft>
                <a:spcPts val="0"/>
              </a:spcAft>
              <a:buSzPts val="2200"/>
              <a:buChar char="●"/>
            </a:pPr>
            <a:r>
              <a:rPr lang="en" sz="2200"/>
              <a:t>Problems encountered using REST</a:t>
            </a:r>
            <a:endParaRPr sz="2200"/>
          </a:p>
          <a:p>
            <a:pPr indent="-368300" lvl="0" marL="457200" rtl="0" algn="l">
              <a:lnSpc>
                <a:spcPct val="115000"/>
              </a:lnSpc>
              <a:spcBef>
                <a:spcPts val="1000"/>
              </a:spcBef>
              <a:spcAft>
                <a:spcPts val="0"/>
              </a:spcAft>
              <a:buSzPts val="2200"/>
              <a:buChar char="●"/>
            </a:pPr>
            <a:r>
              <a:rPr lang="en" sz="2200"/>
              <a:t>Hierarchical - </a:t>
            </a:r>
            <a:r>
              <a:rPr b="1" lang="en" sz="2200"/>
              <a:t>Multiple round trips</a:t>
            </a:r>
            <a:r>
              <a:rPr lang="en" sz="2200"/>
              <a:t> may overload the network (mobile)</a:t>
            </a:r>
            <a:endParaRPr sz="2200"/>
          </a:p>
          <a:p>
            <a:pPr indent="-368300" lvl="0" marL="457200" rtl="0" algn="l">
              <a:lnSpc>
                <a:spcPct val="115000"/>
              </a:lnSpc>
              <a:spcBef>
                <a:spcPts val="1000"/>
              </a:spcBef>
              <a:spcAft>
                <a:spcPts val="0"/>
              </a:spcAft>
              <a:buSzPts val="2200"/>
              <a:buChar char="●"/>
            </a:pPr>
            <a:r>
              <a:rPr lang="en" sz="2200"/>
              <a:t>REST Client depends on server - breaking changes</a:t>
            </a:r>
            <a:endParaRPr sz="2200"/>
          </a:p>
          <a:p>
            <a:pPr indent="-368300" lvl="0" marL="457200" rtl="0" algn="l">
              <a:lnSpc>
                <a:spcPct val="115000"/>
              </a:lnSpc>
              <a:spcBef>
                <a:spcPts val="1000"/>
              </a:spcBef>
              <a:spcAft>
                <a:spcPts val="0"/>
              </a:spcAft>
              <a:buSzPts val="2200"/>
              <a:buChar char="●"/>
            </a:pPr>
            <a:r>
              <a:rPr lang="en" sz="2200"/>
              <a:t>GraphQL is strongly-typed</a:t>
            </a:r>
            <a:endParaRPr sz="2200"/>
          </a:p>
          <a:p>
            <a:pPr indent="-368300" lvl="0" marL="457200" rtl="0" algn="l">
              <a:lnSpc>
                <a:spcPct val="115000"/>
              </a:lnSpc>
              <a:spcBef>
                <a:spcPts val="1000"/>
              </a:spcBef>
              <a:spcAft>
                <a:spcPts val="1000"/>
              </a:spcAft>
              <a:buSzPts val="2200"/>
              <a:buChar char="●"/>
            </a:pPr>
            <a:r>
              <a:rPr lang="en" sz="2200"/>
              <a:t>Introspection </a:t>
            </a:r>
            <a:endParaRPr sz="22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Normalised and flattened</a:t>
            </a:r>
            <a:endParaRPr/>
          </a:p>
        </p:txBody>
      </p:sp>
      <p:sp>
        <p:nvSpPr>
          <p:cNvPr id="619" name="Google Shape;619;p92"/>
          <p:cNvSpPr txBox="1"/>
          <p:nvPr>
            <p:ph idx="1" type="body"/>
          </p:nvPr>
        </p:nvSpPr>
        <p:spPr>
          <a:xfrm>
            <a:off x="2865525" y="1075950"/>
            <a:ext cx="3600300" cy="34164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a:t>
            </a:r>
            <a:endParaRPr sz="1200">
              <a:solidFill>
                <a:srgbClr val="000000"/>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ROOT_QUERY: {</a:t>
            </a:r>
            <a:endParaRPr sz="1200">
              <a:solidFill>
                <a:srgbClr val="000000"/>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allTodoes: [</a:t>
            </a:r>
            <a:r>
              <a:rPr lang="en" sz="1200">
                <a:solidFill>
                  <a:srgbClr val="C41A16"/>
                </a:solidFill>
                <a:latin typeface="Roboto Mono"/>
                <a:ea typeface="Roboto Mono"/>
                <a:cs typeface="Roboto Mono"/>
                <a:sym typeface="Roboto Mono"/>
              </a:rPr>
              <a:t>'Todo:1'</a:t>
            </a:r>
            <a:r>
              <a:rPr lang="en" sz="1200">
                <a:solidFill>
                  <a:srgbClr val="000000"/>
                </a:solidFill>
                <a:highlight>
                  <a:srgbClr val="FFFFFF"/>
                </a:highlight>
                <a:latin typeface="Roboto Mono"/>
                <a:ea typeface="Roboto Mono"/>
                <a:cs typeface="Roboto Mono"/>
                <a:sym typeface="Roboto Mono"/>
              </a:rPr>
              <a:t>, </a:t>
            </a:r>
            <a:r>
              <a:rPr lang="en" sz="1200">
                <a:solidFill>
                  <a:srgbClr val="C41A16"/>
                </a:solidFill>
                <a:latin typeface="Roboto Mono"/>
                <a:ea typeface="Roboto Mono"/>
                <a:cs typeface="Roboto Mono"/>
                <a:sym typeface="Roboto Mono"/>
              </a:rPr>
              <a:t>'Todo:2'</a:t>
            </a:r>
            <a:r>
              <a:rPr lang="en" sz="1200">
                <a:solidFill>
                  <a:srgbClr val="000000"/>
                </a:solidFill>
                <a:highlight>
                  <a:srgbClr val="FFFFFF"/>
                </a:highlight>
                <a:latin typeface="Roboto Mono"/>
                <a:ea typeface="Roboto Mono"/>
                <a:cs typeface="Roboto Mono"/>
                <a:sym typeface="Roboto Mono"/>
              </a:rPr>
              <a:t>],</a:t>
            </a:r>
            <a:endParaRPr sz="1200">
              <a:solidFill>
                <a:srgbClr val="000000"/>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C41A16"/>
                </a:solidFill>
                <a:latin typeface="Roboto Mono"/>
                <a:ea typeface="Roboto Mono"/>
                <a:cs typeface="Roboto Mono"/>
                <a:sym typeface="Roboto Mono"/>
              </a:rPr>
              <a:t>'Todo:1'</a:t>
            </a: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id: </a:t>
            </a:r>
            <a:r>
              <a:rPr lang="en" sz="1200">
                <a:solidFill>
                  <a:srgbClr val="C41A16"/>
                </a:solidFill>
                <a:latin typeface="Roboto Mono"/>
                <a:ea typeface="Roboto Mono"/>
                <a:cs typeface="Roboto Mono"/>
                <a:sym typeface="Roboto Mono"/>
              </a:rPr>
              <a:t>'1'</a:t>
            </a: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AA0D91"/>
                </a:solidFill>
                <a:latin typeface="Roboto Mono"/>
                <a:ea typeface="Roboto Mono"/>
                <a:cs typeface="Roboto Mono"/>
                <a:sym typeface="Roboto Mono"/>
              </a:rPr>
              <a:t>text</a:t>
            </a:r>
            <a:r>
              <a:rPr lang="en" sz="1200">
                <a:solidFill>
                  <a:srgbClr val="000000"/>
                </a:solidFill>
                <a:highlight>
                  <a:srgbClr val="FFFFFF"/>
                </a:highlight>
                <a:latin typeface="Roboto Mono"/>
                <a:ea typeface="Roboto Mono"/>
                <a:cs typeface="Roboto Mono"/>
                <a:sym typeface="Roboto Mono"/>
              </a:rPr>
              <a:t>: </a:t>
            </a:r>
            <a:r>
              <a:rPr lang="en" sz="1200">
                <a:solidFill>
                  <a:srgbClr val="C41A16"/>
                </a:solidFill>
                <a:latin typeface="Roboto Mono"/>
                <a:ea typeface="Roboto Mono"/>
                <a:cs typeface="Roboto Mono"/>
                <a:sym typeface="Roboto Mono"/>
              </a:rPr>
              <a:t>'Learn GraphQL 📚'</a:t>
            </a: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completed: </a:t>
            </a:r>
            <a:r>
              <a:rPr lang="en" sz="1200">
                <a:solidFill>
                  <a:srgbClr val="AA0D91"/>
                </a:solidFill>
                <a:latin typeface="Roboto Mono"/>
                <a:ea typeface="Roboto Mono"/>
                <a:cs typeface="Roboto Mono"/>
                <a:sym typeface="Roboto Mono"/>
              </a:rPr>
              <a:t>false</a:t>
            </a:r>
            <a:endParaRPr sz="1200">
              <a:solidFill>
                <a:srgbClr val="000000"/>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C41A16"/>
                </a:solidFill>
                <a:latin typeface="Roboto Mono"/>
                <a:ea typeface="Roboto Mono"/>
                <a:cs typeface="Roboto Mono"/>
                <a:sym typeface="Roboto Mono"/>
              </a:rPr>
              <a:t>'Todo:2'</a:t>
            </a: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id: </a:t>
            </a:r>
            <a:r>
              <a:rPr lang="en" sz="1200">
                <a:solidFill>
                  <a:srgbClr val="C41A16"/>
                </a:solidFill>
                <a:latin typeface="Roboto Mono"/>
                <a:ea typeface="Roboto Mono"/>
                <a:cs typeface="Roboto Mono"/>
                <a:sym typeface="Roboto Mono"/>
              </a:rPr>
              <a:t>'2'</a:t>
            </a: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AA0D91"/>
                </a:solidFill>
                <a:latin typeface="Roboto Mono"/>
                <a:ea typeface="Roboto Mono"/>
                <a:cs typeface="Roboto Mono"/>
                <a:sym typeface="Roboto Mono"/>
              </a:rPr>
              <a:t>text</a:t>
            </a:r>
            <a:r>
              <a:rPr lang="en" sz="1200">
                <a:solidFill>
                  <a:srgbClr val="000000"/>
                </a:solidFill>
                <a:highlight>
                  <a:srgbClr val="FFFFFF"/>
                </a:highlight>
                <a:latin typeface="Roboto Mono"/>
                <a:ea typeface="Roboto Mono"/>
                <a:cs typeface="Roboto Mono"/>
                <a:sym typeface="Roboto Mono"/>
              </a:rPr>
              <a:t>: </a:t>
            </a:r>
            <a:r>
              <a:rPr lang="en" sz="1200">
                <a:solidFill>
                  <a:srgbClr val="C41A16"/>
                </a:solidFill>
                <a:latin typeface="Roboto Mono"/>
                <a:ea typeface="Roboto Mono"/>
                <a:cs typeface="Roboto Mono"/>
                <a:sym typeface="Roboto Mono"/>
              </a:rPr>
              <a:t>'Learn Apollo Client ✨👨‍🚀'</a:t>
            </a: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completed: </a:t>
            </a:r>
            <a:r>
              <a:rPr lang="en" sz="1200">
                <a:solidFill>
                  <a:srgbClr val="AA0D91"/>
                </a:solidFill>
                <a:latin typeface="Roboto Mono"/>
                <a:ea typeface="Roboto Mono"/>
                <a:cs typeface="Roboto Mono"/>
                <a:sym typeface="Roboto Mono"/>
              </a:rPr>
              <a:t>false</a:t>
            </a:r>
            <a:endParaRPr sz="1200">
              <a:solidFill>
                <a:srgbClr val="000000"/>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a:t>
            </a:r>
            <a:endParaRPr sz="1200">
              <a:latin typeface="Roboto Mono"/>
              <a:ea typeface="Roboto Mono"/>
              <a:cs typeface="Roboto Mono"/>
              <a:sym typeface="Roboto Mono"/>
            </a:endParaRPr>
          </a:p>
        </p:txBody>
      </p:sp>
      <p:sp>
        <p:nvSpPr>
          <p:cNvPr id="620" name="Google Shape;620;p92"/>
          <p:cNvSpPr txBox="1"/>
          <p:nvPr/>
        </p:nvSpPr>
        <p:spPr>
          <a:xfrm>
            <a:off x="719275" y="2579984"/>
            <a:ext cx="16278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FFFFFF"/>
                </a:solidFill>
                <a:latin typeface="PT Sans Caption"/>
                <a:ea typeface="PT Sans Caption"/>
                <a:cs typeface="PT Sans Caption"/>
                <a:sym typeface="PT Sans Caption"/>
              </a:rPr>
              <a:t>__typename:id</a:t>
            </a:r>
            <a:endParaRPr i="1">
              <a:solidFill>
                <a:srgbClr val="FFFFFF"/>
              </a:solidFill>
              <a:latin typeface="PT Sans Caption"/>
              <a:ea typeface="PT Sans Caption"/>
              <a:cs typeface="PT Sans Caption"/>
              <a:sym typeface="PT Sans Caption"/>
            </a:endParaRPr>
          </a:p>
        </p:txBody>
      </p:sp>
      <p:sp>
        <p:nvSpPr>
          <p:cNvPr id="621" name="Google Shape;621;p92"/>
          <p:cNvSpPr txBox="1"/>
          <p:nvPr/>
        </p:nvSpPr>
        <p:spPr>
          <a:xfrm>
            <a:off x="6686275" y="2728550"/>
            <a:ext cx="20274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FFFFFF"/>
                </a:solidFill>
                <a:latin typeface="PT Sans Caption"/>
                <a:ea typeface="PT Sans Caption"/>
                <a:cs typeface="PT Sans Caption"/>
                <a:sym typeface="PT Sans Caption"/>
              </a:rPr>
              <a:t>read/writeFragment</a:t>
            </a:r>
            <a:endParaRPr i="1">
              <a:solidFill>
                <a:srgbClr val="FFFFFF"/>
              </a:solidFill>
              <a:latin typeface="PT Sans Caption"/>
              <a:ea typeface="PT Sans Caption"/>
              <a:cs typeface="PT Sans Caption"/>
              <a:sym typeface="PT Sans Caption"/>
            </a:endParaRPr>
          </a:p>
          <a:p>
            <a:pPr indent="0" lvl="0" marL="0" rtl="0" algn="ctr">
              <a:spcBef>
                <a:spcPts val="0"/>
              </a:spcBef>
              <a:spcAft>
                <a:spcPts val="0"/>
              </a:spcAft>
              <a:buNone/>
            </a:pPr>
            <a:r>
              <a:t/>
            </a:r>
            <a:endParaRPr i="1">
              <a:solidFill>
                <a:srgbClr val="FFFFFF"/>
              </a:solidFill>
              <a:latin typeface="PT Sans Caption"/>
              <a:ea typeface="PT Sans Caption"/>
              <a:cs typeface="PT Sans Caption"/>
              <a:sym typeface="PT Sans Caption"/>
            </a:endParaRPr>
          </a:p>
          <a:p>
            <a:pPr indent="0" lvl="0" marL="0" rtl="0" algn="ctr">
              <a:spcBef>
                <a:spcPts val="0"/>
              </a:spcBef>
              <a:spcAft>
                <a:spcPts val="0"/>
              </a:spcAft>
              <a:buNone/>
            </a:pPr>
            <a:r>
              <a:t/>
            </a:r>
            <a:endParaRPr i="1">
              <a:solidFill>
                <a:srgbClr val="FFFFFF"/>
              </a:solidFill>
              <a:latin typeface="PT Sans Caption"/>
              <a:ea typeface="PT Sans Caption"/>
              <a:cs typeface="PT Sans Caption"/>
              <a:sym typeface="PT Sans Caption"/>
            </a:endParaRPr>
          </a:p>
        </p:txBody>
      </p:sp>
      <p:sp>
        <p:nvSpPr>
          <p:cNvPr id="622" name="Google Shape;622;p92"/>
          <p:cNvSpPr txBox="1"/>
          <p:nvPr/>
        </p:nvSpPr>
        <p:spPr>
          <a:xfrm>
            <a:off x="6686275" y="1433150"/>
            <a:ext cx="20274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FFFFFF"/>
                </a:solidFill>
                <a:latin typeface="PT Sans Caption"/>
                <a:ea typeface="PT Sans Caption"/>
                <a:cs typeface="PT Sans Caption"/>
                <a:sym typeface="PT Sans Caption"/>
              </a:rPr>
              <a:t>read/writeQuery</a:t>
            </a:r>
            <a:endParaRPr i="1">
              <a:solidFill>
                <a:srgbClr val="FFFFFF"/>
              </a:solidFill>
              <a:latin typeface="PT Sans Caption"/>
              <a:ea typeface="PT Sans Caption"/>
              <a:cs typeface="PT Sans Caption"/>
              <a:sym typeface="PT Sans Caption"/>
            </a:endParaRPr>
          </a:p>
          <a:p>
            <a:pPr indent="0" lvl="0" marL="0" rtl="0" algn="ctr">
              <a:spcBef>
                <a:spcPts val="0"/>
              </a:spcBef>
              <a:spcAft>
                <a:spcPts val="0"/>
              </a:spcAft>
              <a:buNone/>
            </a:pPr>
            <a:r>
              <a:t/>
            </a:r>
            <a:endParaRPr i="1">
              <a:solidFill>
                <a:srgbClr val="FFFFFF"/>
              </a:solidFill>
              <a:latin typeface="PT Sans Caption"/>
              <a:ea typeface="PT Sans Caption"/>
              <a:cs typeface="PT Sans Caption"/>
              <a:sym typeface="PT Sans Caption"/>
            </a:endParaRPr>
          </a:p>
          <a:p>
            <a:pPr indent="0" lvl="0" marL="0" rtl="0" algn="ctr">
              <a:spcBef>
                <a:spcPts val="0"/>
              </a:spcBef>
              <a:spcAft>
                <a:spcPts val="0"/>
              </a:spcAft>
              <a:buNone/>
            </a:pPr>
            <a:r>
              <a:t/>
            </a:r>
            <a:endParaRPr i="1">
              <a:solidFill>
                <a:srgbClr val="FFFFFF"/>
              </a:solidFill>
              <a:latin typeface="PT Sans Caption"/>
              <a:ea typeface="PT Sans Caption"/>
              <a:cs typeface="PT Sans Caption"/>
              <a:sym typeface="PT Sans Caption"/>
            </a:endParaRPr>
          </a:p>
        </p:txBody>
      </p:sp>
      <p:cxnSp>
        <p:nvCxnSpPr>
          <p:cNvPr id="623" name="Google Shape;623;p92"/>
          <p:cNvCxnSpPr>
            <a:stCxn id="620" idx="3"/>
          </p:cNvCxnSpPr>
          <p:nvPr/>
        </p:nvCxnSpPr>
        <p:spPr>
          <a:xfrm flipH="1" rot="10800000">
            <a:off x="2347075" y="2286134"/>
            <a:ext cx="684900" cy="509100"/>
          </a:xfrm>
          <a:prstGeom prst="straightConnector1">
            <a:avLst/>
          </a:prstGeom>
          <a:noFill/>
          <a:ln cap="flat" cmpd="sng" w="28575">
            <a:solidFill>
              <a:schemeClr val="dk2"/>
            </a:solidFill>
            <a:prstDash val="solid"/>
            <a:round/>
            <a:headEnd len="med" w="med" type="none"/>
            <a:tailEnd len="med" w="med" type="triangle"/>
          </a:ln>
        </p:spPr>
      </p:cxnSp>
      <p:cxnSp>
        <p:nvCxnSpPr>
          <p:cNvPr id="624" name="Google Shape;624;p92"/>
          <p:cNvCxnSpPr>
            <a:stCxn id="620" idx="3"/>
          </p:cNvCxnSpPr>
          <p:nvPr/>
        </p:nvCxnSpPr>
        <p:spPr>
          <a:xfrm>
            <a:off x="2347075" y="2795234"/>
            <a:ext cx="646800" cy="370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Retrieving todos from cache</a:t>
            </a:r>
            <a:endParaRPr/>
          </a:p>
        </p:txBody>
      </p:sp>
      <p:sp>
        <p:nvSpPr>
          <p:cNvPr id="630" name="Google Shape;630;p93"/>
          <p:cNvSpPr txBox="1"/>
          <p:nvPr>
            <p:ph idx="1" type="body"/>
          </p:nvPr>
        </p:nvSpPr>
        <p:spPr>
          <a:xfrm>
            <a:off x="1677450" y="1152475"/>
            <a:ext cx="4265100" cy="35193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A71D5D"/>
                </a:solidFill>
                <a:latin typeface="Roboto Mono"/>
                <a:ea typeface="Roboto Mono"/>
                <a:cs typeface="Roboto Mono"/>
                <a:sym typeface="Roboto Mono"/>
              </a:rPr>
              <a:t>const</a:t>
            </a:r>
            <a:r>
              <a:rPr lang="en" sz="1200">
                <a:solidFill>
                  <a:srgbClr val="333333"/>
                </a:solidFill>
                <a:highlight>
                  <a:srgbClr val="FFFFFF"/>
                </a:highlight>
                <a:latin typeface="Roboto Mono"/>
                <a:ea typeface="Roboto Mono"/>
                <a:cs typeface="Roboto Mono"/>
                <a:sym typeface="Roboto Mono"/>
              </a:rPr>
              <a:t> query = gql</a:t>
            </a:r>
            <a:r>
              <a:rPr lang="en" sz="1200">
                <a:solidFill>
                  <a:srgbClr val="DF5000"/>
                </a:solidFill>
                <a:latin typeface="Roboto Mono"/>
                <a:ea typeface="Roboto Mono"/>
                <a:cs typeface="Roboto Mono"/>
                <a:sym typeface="Roboto Mono"/>
              </a:rPr>
              <a:t>`query AllTodos {</a:t>
            </a:r>
            <a:endParaRPr sz="1200">
              <a:solidFill>
                <a:srgbClr val="DF5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DF5000"/>
                </a:solidFill>
                <a:latin typeface="Roboto Mono"/>
                <a:ea typeface="Roboto Mono"/>
                <a:cs typeface="Roboto Mono"/>
                <a:sym typeface="Roboto Mono"/>
              </a:rPr>
              <a:t>  allTodoes { id text complete }</a:t>
            </a:r>
            <a:endParaRPr sz="1200">
              <a:solidFill>
                <a:srgbClr val="DF5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DF5000"/>
                </a:solidFill>
                <a:latin typeface="Roboto Mono"/>
                <a:ea typeface="Roboto Mono"/>
                <a:cs typeface="Roboto Mono"/>
                <a:sym typeface="Roboto Mono"/>
              </a:rPr>
              <a:t>}`</a:t>
            </a:r>
            <a:r>
              <a:rPr lang="en" sz="1200">
                <a:solidFill>
                  <a:srgbClr val="333333"/>
                </a:solidFill>
                <a:highlight>
                  <a:srgbClr val="FFFFFF"/>
                </a:highlight>
                <a:latin typeface="Roboto Mono"/>
                <a:ea typeface="Roboto Mono"/>
                <a:cs typeface="Roboto Mono"/>
                <a:sym typeface="Roboto Mono"/>
              </a:rPr>
              <a:t>;</a:t>
            </a:r>
            <a:endParaRPr sz="1200">
              <a:solidFill>
                <a:srgbClr val="333333"/>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A71D5D"/>
                </a:solidFill>
                <a:latin typeface="Roboto Mono"/>
                <a:ea typeface="Roboto Mono"/>
                <a:cs typeface="Roboto Mono"/>
                <a:sym typeface="Roboto Mono"/>
              </a:rPr>
              <a:t>const</a:t>
            </a:r>
            <a:r>
              <a:rPr lang="en" sz="1200">
                <a:solidFill>
                  <a:srgbClr val="333333"/>
                </a:solidFill>
                <a:highlight>
                  <a:srgbClr val="FFFFFF"/>
                </a:highlight>
                <a:latin typeface="Roboto Mono"/>
                <a:ea typeface="Roboto Mono"/>
                <a:cs typeface="Roboto Mono"/>
                <a:sym typeface="Roboto Mono"/>
              </a:rPr>
              <a:t> data = store.readQuery({ query });</a:t>
            </a:r>
            <a:endParaRPr sz="1200">
              <a:solidFill>
                <a:srgbClr val="333333"/>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A71D5D"/>
                </a:solidFill>
                <a:latin typeface="Roboto Mono"/>
                <a:ea typeface="Roboto Mono"/>
                <a:cs typeface="Roboto Mono"/>
                <a:sym typeface="Roboto Mono"/>
              </a:rPr>
              <a:t>const</a:t>
            </a:r>
            <a:r>
              <a:rPr lang="en" sz="1200">
                <a:solidFill>
                  <a:srgbClr val="333333"/>
                </a:solidFill>
                <a:highlight>
                  <a:srgbClr val="FFFFFF"/>
                </a:highlight>
                <a:latin typeface="Roboto Mono"/>
                <a:ea typeface="Roboto Mono"/>
                <a:cs typeface="Roboto Mono"/>
                <a:sym typeface="Roboto Mono"/>
              </a:rPr>
              <a:t> newTodo = {</a:t>
            </a:r>
            <a:endParaRPr sz="1200">
              <a:solidFill>
                <a:srgbClr val="333333"/>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333333"/>
                </a:solidFill>
                <a:highlight>
                  <a:srgbClr val="FFFFFF"/>
                </a:highlight>
                <a:latin typeface="Roboto Mono"/>
                <a:ea typeface="Roboto Mono"/>
                <a:cs typeface="Roboto Mono"/>
                <a:sym typeface="Roboto Mono"/>
              </a:rPr>
              <a:t>  </a:t>
            </a:r>
            <a:r>
              <a:rPr lang="en" sz="1200">
                <a:solidFill>
                  <a:srgbClr val="795DA3"/>
                </a:solidFill>
                <a:latin typeface="Roboto Mono"/>
                <a:ea typeface="Roboto Mono"/>
                <a:cs typeface="Roboto Mono"/>
                <a:sym typeface="Roboto Mono"/>
              </a:rPr>
              <a:t>id</a:t>
            </a:r>
            <a:r>
              <a:rPr lang="en" sz="1200">
                <a:solidFill>
                  <a:srgbClr val="333333"/>
                </a:solidFill>
                <a:highlight>
                  <a:srgbClr val="FFFFFF"/>
                </a:highlight>
                <a:latin typeface="Roboto Mono"/>
                <a:ea typeface="Roboto Mono"/>
                <a:cs typeface="Roboto Mono"/>
                <a:sym typeface="Roboto Mono"/>
              </a:rPr>
              <a:t>: createTodo.id,</a:t>
            </a:r>
            <a:endParaRPr sz="1200">
              <a:solidFill>
                <a:srgbClr val="333333"/>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333333"/>
                </a:solidFill>
                <a:highlight>
                  <a:srgbClr val="FFFFFF"/>
                </a:highlight>
                <a:latin typeface="Roboto Mono"/>
                <a:ea typeface="Roboto Mono"/>
                <a:cs typeface="Roboto Mono"/>
                <a:sym typeface="Roboto Mono"/>
              </a:rPr>
              <a:t>  </a:t>
            </a:r>
            <a:r>
              <a:rPr lang="en" sz="1200">
                <a:solidFill>
                  <a:srgbClr val="795DA3"/>
                </a:solidFill>
                <a:latin typeface="Roboto Mono"/>
                <a:ea typeface="Roboto Mono"/>
                <a:cs typeface="Roboto Mono"/>
                <a:sym typeface="Roboto Mono"/>
              </a:rPr>
              <a:t>text</a:t>
            </a:r>
            <a:r>
              <a:rPr lang="en" sz="1200">
                <a:solidFill>
                  <a:srgbClr val="333333"/>
                </a:solidFill>
                <a:highlight>
                  <a:srgbClr val="FFFFFF"/>
                </a:highlight>
                <a:latin typeface="Roboto Mono"/>
                <a:ea typeface="Roboto Mono"/>
                <a:cs typeface="Roboto Mono"/>
                <a:sym typeface="Roboto Mono"/>
              </a:rPr>
              <a:t>: input.value,</a:t>
            </a:r>
            <a:endParaRPr sz="1200">
              <a:solidFill>
                <a:srgbClr val="333333"/>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333333"/>
                </a:solidFill>
                <a:highlight>
                  <a:srgbClr val="FFFFFF"/>
                </a:highlight>
                <a:latin typeface="Roboto Mono"/>
                <a:ea typeface="Roboto Mono"/>
                <a:cs typeface="Roboto Mono"/>
                <a:sym typeface="Roboto Mono"/>
              </a:rPr>
              <a:t>  </a:t>
            </a:r>
            <a:r>
              <a:rPr lang="en" sz="1200">
                <a:solidFill>
                  <a:srgbClr val="795DA3"/>
                </a:solidFill>
                <a:latin typeface="Roboto Mono"/>
                <a:ea typeface="Roboto Mono"/>
                <a:cs typeface="Roboto Mono"/>
                <a:sym typeface="Roboto Mono"/>
              </a:rPr>
              <a:t>complete</a:t>
            </a:r>
            <a:r>
              <a:rPr lang="en" sz="1200">
                <a:solidFill>
                  <a:srgbClr val="333333"/>
                </a:solidFill>
                <a:highlight>
                  <a:srgbClr val="FFFFFF"/>
                </a:highlight>
                <a:latin typeface="Roboto Mono"/>
                <a:ea typeface="Roboto Mono"/>
                <a:cs typeface="Roboto Mono"/>
                <a:sym typeface="Roboto Mono"/>
              </a:rPr>
              <a:t>: </a:t>
            </a:r>
            <a:r>
              <a:rPr lang="en" sz="1200">
                <a:solidFill>
                  <a:srgbClr val="0086B3"/>
                </a:solidFill>
                <a:latin typeface="Roboto Mono"/>
                <a:ea typeface="Roboto Mono"/>
                <a:cs typeface="Roboto Mono"/>
                <a:sym typeface="Roboto Mono"/>
              </a:rPr>
              <a:t>false</a:t>
            </a:r>
            <a:r>
              <a:rPr lang="en" sz="1200">
                <a:solidFill>
                  <a:srgbClr val="333333"/>
                </a:solidFill>
                <a:highlight>
                  <a:srgbClr val="FFFFFF"/>
                </a:highlight>
                <a:latin typeface="Roboto Mono"/>
                <a:ea typeface="Roboto Mono"/>
                <a:cs typeface="Roboto Mono"/>
                <a:sym typeface="Roboto Mono"/>
              </a:rPr>
              <a:t>,</a:t>
            </a:r>
            <a:endParaRPr sz="1200">
              <a:solidFill>
                <a:srgbClr val="333333"/>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333333"/>
                </a:solidFill>
                <a:highlight>
                  <a:srgbClr val="FFFFFF"/>
                </a:highlight>
                <a:latin typeface="Roboto Mono"/>
                <a:ea typeface="Roboto Mono"/>
                <a:cs typeface="Roboto Mono"/>
                <a:sym typeface="Roboto Mono"/>
              </a:rPr>
              <a:t>  </a:t>
            </a:r>
            <a:r>
              <a:rPr lang="en" sz="1200">
                <a:solidFill>
                  <a:srgbClr val="795DA3"/>
                </a:solidFill>
                <a:latin typeface="Roboto Mono"/>
                <a:ea typeface="Roboto Mono"/>
                <a:cs typeface="Roboto Mono"/>
                <a:sym typeface="Roboto Mono"/>
              </a:rPr>
              <a:t>__typename</a:t>
            </a:r>
            <a:r>
              <a:rPr lang="en" sz="1200">
                <a:solidFill>
                  <a:srgbClr val="333333"/>
                </a:solidFill>
                <a:highlight>
                  <a:srgbClr val="FFFFFF"/>
                </a:highlight>
                <a:latin typeface="Roboto Mono"/>
                <a:ea typeface="Roboto Mono"/>
                <a:cs typeface="Roboto Mono"/>
                <a:sym typeface="Roboto Mono"/>
              </a:rPr>
              <a:t>: </a:t>
            </a:r>
            <a:r>
              <a:rPr lang="en" sz="1200">
                <a:solidFill>
                  <a:srgbClr val="DF5000"/>
                </a:solidFill>
                <a:latin typeface="Roboto Mono"/>
                <a:ea typeface="Roboto Mono"/>
                <a:cs typeface="Roboto Mono"/>
                <a:sym typeface="Roboto Mono"/>
              </a:rPr>
              <a:t>"Todo"</a:t>
            </a:r>
            <a:endParaRPr sz="1200">
              <a:solidFill>
                <a:srgbClr val="333333"/>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333333"/>
                </a:solidFill>
                <a:highlight>
                  <a:srgbClr val="FFFFFF"/>
                </a:highlight>
                <a:latin typeface="Roboto Mono"/>
                <a:ea typeface="Roboto Mono"/>
                <a:cs typeface="Roboto Mono"/>
                <a:sym typeface="Roboto Mono"/>
              </a:rPr>
              <a:t>};</a:t>
            </a:r>
            <a:endParaRPr sz="1200">
              <a:solidFill>
                <a:srgbClr val="333333"/>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333333"/>
                </a:solidFill>
                <a:highlight>
                  <a:srgbClr val="FFFFFF"/>
                </a:highlight>
                <a:latin typeface="Roboto Mono"/>
                <a:ea typeface="Roboto Mono"/>
                <a:cs typeface="Roboto Mono"/>
                <a:sym typeface="Roboto Mono"/>
              </a:rPr>
              <a:t>store.writeQuery({</a:t>
            </a:r>
            <a:endParaRPr sz="1200">
              <a:solidFill>
                <a:srgbClr val="333333"/>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333333"/>
                </a:solidFill>
                <a:highlight>
                  <a:srgbClr val="FFFFFF"/>
                </a:highlight>
                <a:latin typeface="Roboto Mono"/>
                <a:ea typeface="Roboto Mono"/>
                <a:cs typeface="Roboto Mono"/>
                <a:sym typeface="Roboto Mono"/>
              </a:rPr>
              <a:t>  query,</a:t>
            </a:r>
            <a:endParaRPr sz="1200">
              <a:solidFill>
                <a:srgbClr val="333333"/>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333333"/>
                </a:solidFill>
                <a:highlight>
                  <a:srgbClr val="FFFFFF"/>
                </a:highlight>
                <a:latin typeface="Roboto Mono"/>
                <a:ea typeface="Roboto Mono"/>
                <a:cs typeface="Roboto Mono"/>
                <a:sym typeface="Roboto Mono"/>
              </a:rPr>
              <a:t>  </a:t>
            </a:r>
            <a:r>
              <a:rPr lang="en" sz="1200">
                <a:solidFill>
                  <a:srgbClr val="795DA3"/>
                </a:solidFill>
                <a:latin typeface="Roboto Mono"/>
                <a:ea typeface="Roboto Mono"/>
                <a:cs typeface="Roboto Mono"/>
                <a:sym typeface="Roboto Mono"/>
              </a:rPr>
              <a:t>data</a:t>
            </a:r>
            <a:r>
              <a:rPr lang="en" sz="1200">
                <a:solidFill>
                  <a:srgbClr val="333333"/>
                </a:solidFill>
                <a:highlight>
                  <a:srgbClr val="FFFFFF"/>
                </a:highlight>
                <a:latin typeface="Roboto Mono"/>
                <a:ea typeface="Roboto Mono"/>
                <a:cs typeface="Roboto Mono"/>
                <a:sym typeface="Roboto Mono"/>
              </a:rPr>
              <a:t>: {</a:t>
            </a:r>
            <a:endParaRPr sz="1200">
              <a:solidFill>
                <a:srgbClr val="333333"/>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333333"/>
                </a:solidFill>
                <a:highlight>
                  <a:srgbClr val="FFFFFF"/>
                </a:highlight>
                <a:latin typeface="Roboto Mono"/>
                <a:ea typeface="Roboto Mono"/>
                <a:cs typeface="Roboto Mono"/>
                <a:sym typeface="Roboto Mono"/>
              </a:rPr>
              <a:t>    </a:t>
            </a:r>
            <a:r>
              <a:rPr lang="en" sz="1200">
                <a:solidFill>
                  <a:srgbClr val="795DA3"/>
                </a:solidFill>
                <a:latin typeface="Roboto Mono"/>
                <a:ea typeface="Roboto Mono"/>
                <a:cs typeface="Roboto Mono"/>
                <a:sym typeface="Roboto Mono"/>
              </a:rPr>
              <a:t>allTodoes</a:t>
            </a:r>
            <a:r>
              <a:rPr lang="en" sz="1200">
                <a:solidFill>
                  <a:srgbClr val="333333"/>
                </a:solidFill>
                <a:highlight>
                  <a:srgbClr val="FFFFFF"/>
                </a:highlight>
                <a:latin typeface="Roboto Mono"/>
                <a:ea typeface="Roboto Mono"/>
                <a:cs typeface="Roboto Mono"/>
                <a:sym typeface="Roboto Mono"/>
              </a:rPr>
              <a:t>: [...data.allTodoes, newTodo],</a:t>
            </a:r>
            <a:endParaRPr sz="1200">
              <a:solidFill>
                <a:srgbClr val="333333"/>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333333"/>
                </a:solidFill>
                <a:highlight>
                  <a:srgbClr val="FFFFFF"/>
                </a:highlight>
                <a:latin typeface="Roboto Mono"/>
                <a:ea typeface="Roboto Mono"/>
                <a:cs typeface="Roboto Mono"/>
                <a:sym typeface="Roboto Mono"/>
              </a:rPr>
              <a:t>  },</a:t>
            </a:r>
            <a:endParaRPr sz="1200">
              <a:solidFill>
                <a:srgbClr val="333333"/>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333333"/>
                </a:solidFill>
                <a:highlight>
                  <a:srgbClr val="FFFFFF"/>
                </a:highlight>
                <a:latin typeface="Roboto Mono"/>
                <a:ea typeface="Roboto Mono"/>
                <a:cs typeface="Roboto Mono"/>
                <a:sym typeface="Roboto Mono"/>
              </a:rPr>
              <a:t>});</a:t>
            </a:r>
            <a:endParaRPr sz="1200">
              <a:latin typeface="Roboto Mono"/>
              <a:ea typeface="Roboto Mono"/>
              <a:cs typeface="Roboto Mono"/>
              <a:sym typeface="Roboto Mon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security headers</a:t>
            </a:r>
            <a:endParaRPr/>
          </a:p>
        </p:txBody>
      </p:sp>
      <p:sp>
        <p:nvSpPr>
          <p:cNvPr id="636" name="Google Shape;636;p94"/>
          <p:cNvSpPr txBox="1"/>
          <p:nvPr>
            <p:ph idx="1" type="body"/>
          </p:nvPr>
        </p:nvSpPr>
        <p:spPr>
          <a:xfrm>
            <a:off x="845100" y="1304875"/>
            <a:ext cx="5424300" cy="28764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A71D5D"/>
                </a:solidFill>
                <a:highlight>
                  <a:srgbClr val="FFFFFF"/>
                </a:highlight>
                <a:latin typeface="Roboto Mono"/>
                <a:ea typeface="Roboto Mono"/>
                <a:cs typeface="Roboto Mono"/>
                <a:sym typeface="Roboto Mono"/>
              </a:rPr>
              <a:t>import</a:t>
            </a:r>
            <a:r>
              <a:rPr lang="en" sz="1200">
                <a:solidFill>
                  <a:srgbClr val="333333"/>
                </a:solidFill>
                <a:highlight>
                  <a:srgbClr val="FFFFFF"/>
                </a:highlight>
                <a:latin typeface="Roboto Mono"/>
                <a:ea typeface="Roboto Mono"/>
                <a:cs typeface="Roboto Mono"/>
                <a:sym typeface="Roboto Mono"/>
              </a:rPr>
              <a:t> ApolloClient </a:t>
            </a:r>
            <a:r>
              <a:rPr lang="en" sz="1200">
                <a:solidFill>
                  <a:srgbClr val="A71D5D"/>
                </a:solidFill>
                <a:highlight>
                  <a:srgbClr val="FFFFFF"/>
                </a:highlight>
                <a:latin typeface="Roboto Mono"/>
                <a:ea typeface="Roboto Mono"/>
                <a:cs typeface="Roboto Mono"/>
                <a:sym typeface="Roboto Mono"/>
              </a:rPr>
              <a:t>from</a:t>
            </a:r>
            <a:r>
              <a:rPr lang="en" sz="1200">
                <a:solidFill>
                  <a:srgbClr val="333333"/>
                </a:solidFill>
                <a:highlight>
                  <a:srgbClr val="FFFFFF"/>
                </a:highlight>
                <a:latin typeface="Roboto Mono"/>
                <a:ea typeface="Roboto Mono"/>
                <a:cs typeface="Roboto Mono"/>
                <a:sym typeface="Roboto Mono"/>
              </a:rPr>
              <a:t> </a:t>
            </a:r>
            <a:r>
              <a:rPr lang="en" sz="1200">
                <a:solidFill>
                  <a:srgbClr val="DF5000"/>
                </a:solidFill>
                <a:highlight>
                  <a:srgbClr val="FFFFFF"/>
                </a:highlight>
                <a:latin typeface="Roboto Mono"/>
                <a:ea typeface="Roboto Mono"/>
                <a:cs typeface="Roboto Mono"/>
                <a:sym typeface="Roboto Mono"/>
              </a:rPr>
              <a:t>'apollo-boost'</a:t>
            </a:r>
            <a:r>
              <a:rPr lang="en" sz="1200">
                <a:solidFill>
                  <a:srgbClr val="333333"/>
                </a:solidFill>
                <a:highlight>
                  <a:srgbClr val="FFFFFF"/>
                </a:highlight>
                <a:latin typeface="Roboto Mono"/>
                <a:ea typeface="Roboto Mono"/>
                <a:cs typeface="Roboto Mono"/>
                <a:sym typeface="Roboto Mono"/>
              </a:rPr>
              <a:t>;</a:t>
            </a:r>
            <a:endParaRPr sz="1200">
              <a:solidFill>
                <a:srgbClr val="333333"/>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200">
              <a:solidFill>
                <a:srgbClr val="333333"/>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A71D5D"/>
                </a:solidFill>
                <a:highlight>
                  <a:srgbClr val="FFFFFF"/>
                </a:highlight>
                <a:latin typeface="Roboto Mono"/>
                <a:ea typeface="Roboto Mono"/>
                <a:cs typeface="Roboto Mono"/>
                <a:sym typeface="Roboto Mono"/>
              </a:rPr>
              <a:t>const</a:t>
            </a:r>
            <a:r>
              <a:rPr lang="en" sz="1200">
                <a:solidFill>
                  <a:srgbClr val="333333"/>
                </a:solidFill>
                <a:highlight>
                  <a:srgbClr val="FFFFFF"/>
                </a:highlight>
                <a:latin typeface="Roboto Mono"/>
                <a:ea typeface="Roboto Mono"/>
                <a:cs typeface="Roboto Mono"/>
                <a:sym typeface="Roboto Mono"/>
              </a:rPr>
              <a:t> client = </a:t>
            </a:r>
            <a:r>
              <a:rPr lang="en" sz="1200">
                <a:solidFill>
                  <a:srgbClr val="A71D5D"/>
                </a:solidFill>
                <a:highlight>
                  <a:srgbClr val="FFFFFF"/>
                </a:highlight>
                <a:latin typeface="Roboto Mono"/>
                <a:ea typeface="Roboto Mono"/>
                <a:cs typeface="Roboto Mono"/>
                <a:sym typeface="Roboto Mono"/>
              </a:rPr>
              <a:t>new</a:t>
            </a:r>
            <a:r>
              <a:rPr lang="en" sz="1200">
                <a:solidFill>
                  <a:srgbClr val="333333"/>
                </a:solidFill>
                <a:highlight>
                  <a:srgbClr val="FFFFFF"/>
                </a:highlight>
                <a:latin typeface="Roboto Mono"/>
                <a:ea typeface="Roboto Mono"/>
                <a:cs typeface="Roboto Mono"/>
                <a:sym typeface="Roboto Mono"/>
              </a:rPr>
              <a:t> ApolloClient({</a:t>
            </a:r>
            <a:endParaRPr sz="1200">
              <a:solidFill>
                <a:srgbClr val="333333"/>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333333"/>
                </a:solidFill>
                <a:highlight>
                  <a:srgbClr val="FFFFFF"/>
                </a:highlight>
                <a:latin typeface="Roboto Mono"/>
                <a:ea typeface="Roboto Mono"/>
                <a:cs typeface="Roboto Mono"/>
                <a:sym typeface="Roboto Mono"/>
              </a:rPr>
              <a:t>  </a:t>
            </a:r>
            <a:r>
              <a:rPr lang="en" sz="1200">
                <a:solidFill>
                  <a:srgbClr val="795DA3"/>
                </a:solidFill>
                <a:highlight>
                  <a:srgbClr val="FFFFFF"/>
                </a:highlight>
                <a:latin typeface="Roboto Mono"/>
                <a:ea typeface="Roboto Mono"/>
                <a:cs typeface="Roboto Mono"/>
                <a:sym typeface="Roboto Mono"/>
              </a:rPr>
              <a:t>uri</a:t>
            </a:r>
            <a:r>
              <a:rPr lang="en" sz="1200">
                <a:solidFill>
                  <a:srgbClr val="333333"/>
                </a:solidFill>
                <a:highlight>
                  <a:srgbClr val="FFFFFF"/>
                </a:highlight>
                <a:latin typeface="Roboto Mono"/>
                <a:ea typeface="Roboto Mono"/>
                <a:cs typeface="Roboto Mono"/>
                <a:sym typeface="Roboto Mono"/>
              </a:rPr>
              <a:t>: </a:t>
            </a:r>
            <a:r>
              <a:rPr lang="en" sz="1200">
                <a:solidFill>
                  <a:srgbClr val="DF5000"/>
                </a:solidFill>
                <a:highlight>
                  <a:srgbClr val="FFFFFF"/>
                </a:highlight>
                <a:latin typeface="Roboto Mono"/>
                <a:ea typeface="Roboto Mono"/>
                <a:cs typeface="Roboto Mono"/>
                <a:sym typeface="Roboto Mono"/>
              </a:rPr>
              <a:t>'https://your-server/graphql'</a:t>
            </a:r>
            <a:r>
              <a:rPr lang="en" sz="1200">
                <a:solidFill>
                  <a:srgbClr val="333333"/>
                </a:solidFill>
                <a:highlight>
                  <a:srgbClr val="FFFFFF"/>
                </a:highlight>
                <a:latin typeface="Roboto Mono"/>
                <a:ea typeface="Roboto Mono"/>
                <a:cs typeface="Roboto Mono"/>
                <a:sym typeface="Roboto Mono"/>
              </a:rPr>
              <a:t>,</a:t>
            </a:r>
            <a:endParaRPr sz="1200">
              <a:solidFill>
                <a:srgbClr val="333333"/>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333333"/>
                </a:solidFill>
                <a:highlight>
                  <a:srgbClr val="FFFFFF"/>
                </a:highlight>
                <a:latin typeface="Roboto Mono"/>
                <a:ea typeface="Roboto Mono"/>
                <a:cs typeface="Roboto Mono"/>
                <a:sym typeface="Roboto Mono"/>
              </a:rPr>
              <a:t>  </a:t>
            </a:r>
            <a:r>
              <a:rPr lang="en" sz="1200">
                <a:solidFill>
                  <a:srgbClr val="795DA3"/>
                </a:solidFill>
                <a:highlight>
                  <a:srgbClr val="FFFFFF"/>
                </a:highlight>
                <a:latin typeface="Roboto Mono"/>
                <a:ea typeface="Roboto Mono"/>
                <a:cs typeface="Roboto Mono"/>
                <a:sym typeface="Roboto Mono"/>
              </a:rPr>
              <a:t>request</a:t>
            </a:r>
            <a:r>
              <a:rPr lang="en" sz="1200">
                <a:solidFill>
                  <a:srgbClr val="333333"/>
                </a:solidFill>
                <a:highlight>
                  <a:srgbClr val="FFFFFF"/>
                </a:highlight>
                <a:latin typeface="Roboto Mono"/>
                <a:ea typeface="Roboto Mono"/>
                <a:cs typeface="Roboto Mono"/>
                <a:sym typeface="Roboto Mono"/>
              </a:rPr>
              <a:t>: operation =&gt; {</a:t>
            </a:r>
            <a:endParaRPr sz="1200">
              <a:solidFill>
                <a:srgbClr val="333333"/>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333333"/>
                </a:solidFill>
                <a:highlight>
                  <a:srgbClr val="FFFFFF"/>
                </a:highlight>
                <a:latin typeface="Roboto Mono"/>
                <a:ea typeface="Roboto Mono"/>
                <a:cs typeface="Roboto Mono"/>
                <a:sym typeface="Roboto Mono"/>
              </a:rPr>
              <a:t>    operation.setContext(context =&gt; ({</a:t>
            </a:r>
            <a:endParaRPr sz="1200">
              <a:solidFill>
                <a:srgbClr val="333333"/>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333333"/>
                </a:solidFill>
                <a:highlight>
                  <a:srgbClr val="FFFFFF"/>
                </a:highlight>
                <a:latin typeface="Roboto Mono"/>
                <a:ea typeface="Roboto Mono"/>
                <a:cs typeface="Roboto Mono"/>
                <a:sym typeface="Roboto Mono"/>
              </a:rPr>
              <a:t>      </a:t>
            </a:r>
            <a:r>
              <a:rPr lang="en" sz="1200">
                <a:solidFill>
                  <a:srgbClr val="795DA3"/>
                </a:solidFill>
                <a:highlight>
                  <a:srgbClr val="FFFFFF"/>
                </a:highlight>
                <a:latin typeface="Roboto Mono"/>
                <a:ea typeface="Roboto Mono"/>
                <a:cs typeface="Roboto Mono"/>
                <a:sym typeface="Roboto Mono"/>
              </a:rPr>
              <a:t>headers</a:t>
            </a:r>
            <a:r>
              <a:rPr lang="en" sz="1200">
                <a:solidFill>
                  <a:srgbClr val="333333"/>
                </a:solidFill>
                <a:highlight>
                  <a:srgbClr val="FFFFFF"/>
                </a:highlight>
                <a:latin typeface="Roboto Mono"/>
                <a:ea typeface="Roboto Mono"/>
                <a:cs typeface="Roboto Mono"/>
                <a:sym typeface="Roboto Mono"/>
              </a:rPr>
              <a:t>: {</a:t>
            </a:r>
            <a:endParaRPr sz="1200">
              <a:solidFill>
                <a:srgbClr val="333333"/>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333333"/>
                </a:solidFill>
                <a:highlight>
                  <a:srgbClr val="FFFFFF"/>
                </a:highlight>
                <a:latin typeface="Roboto Mono"/>
                <a:ea typeface="Roboto Mono"/>
                <a:cs typeface="Roboto Mono"/>
                <a:sym typeface="Roboto Mono"/>
              </a:rPr>
              <a:t>        ...context.headers,</a:t>
            </a:r>
            <a:endParaRPr sz="1200">
              <a:solidFill>
                <a:srgbClr val="333333"/>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333333"/>
                </a:solidFill>
                <a:highlight>
                  <a:srgbClr val="FFFFFF"/>
                </a:highlight>
                <a:latin typeface="Roboto Mono"/>
                <a:ea typeface="Roboto Mono"/>
                <a:cs typeface="Roboto Mono"/>
                <a:sym typeface="Roboto Mono"/>
              </a:rPr>
              <a:t>        </a:t>
            </a:r>
            <a:r>
              <a:rPr lang="en" sz="1200">
                <a:solidFill>
                  <a:srgbClr val="795DA3"/>
                </a:solidFill>
                <a:highlight>
                  <a:srgbClr val="FFFFFF"/>
                </a:highlight>
                <a:latin typeface="Roboto Mono"/>
                <a:ea typeface="Roboto Mono"/>
                <a:cs typeface="Roboto Mono"/>
                <a:sym typeface="Roboto Mono"/>
              </a:rPr>
              <a:t>authorization</a:t>
            </a:r>
            <a:r>
              <a:rPr lang="en" sz="1200">
                <a:solidFill>
                  <a:srgbClr val="333333"/>
                </a:solidFill>
                <a:highlight>
                  <a:srgbClr val="FFFFFF"/>
                </a:highlight>
                <a:latin typeface="Roboto Mono"/>
                <a:ea typeface="Roboto Mono"/>
                <a:cs typeface="Roboto Mono"/>
                <a:sym typeface="Roboto Mono"/>
              </a:rPr>
              <a:t>: localStorage.getItem(</a:t>
            </a:r>
            <a:r>
              <a:rPr lang="en" sz="1200">
                <a:solidFill>
                  <a:srgbClr val="DF5000"/>
                </a:solidFill>
                <a:highlight>
                  <a:srgbClr val="FFFFFF"/>
                </a:highlight>
                <a:latin typeface="Roboto Mono"/>
                <a:ea typeface="Roboto Mono"/>
                <a:cs typeface="Roboto Mono"/>
                <a:sym typeface="Roboto Mono"/>
              </a:rPr>
              <a:t>'authtoken'</a:t>
            </a:r>
            <a:r>
              <a:rPr lang="en" sz="1200">
                <a:solidFill>
                  <a:srgbClr val="333333"/>
                </a:solidFill>
                <a:highlight>
                  <a:srgbClr val="FFFFFF"/>
                </a:highlight>
                <a:latin typeface="Roboto Mono"/>
                <a:ea typeface="Roboto Mono"/>
                <a:cs typeface="Roboto Mono"/>
                <a:sym typeface="Roboto Mono"/>
              </a:rPr>
              <a:t>)</a:t>
            </a:r>
            <a:endParaRPr sz="1200">
              <a:solidFill>
                <a:srgbClr val="333333"/>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333333"/>
                </a:solidFill>
                <a:highlight>
                  <a:srgbClr val="FFFFFF"/>
                </a:highlight>
                <a:latin typeface="Roboto Mono"/>
                <a:ea typeface="Roboto Mono"/>
                <a:cs typeface="Roboto Mono"/>
                <a:sym typeface="Roboto Mono"/>
              </a:rPr>
              <a:t>      }</a:t>
            </a:r>
            <a:endParaRPr sz="1200">
              <a:solidFill>
                <a:srgbClr val="333333"/>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333333"/>
                </a:solidFill>
                <a:highlight>
                  <a:srgbClr val="FFFFFF"/>
                </a:highlight>
                <a:latin typeface="Roboto Mono"/>
                <a:ea typeface="Roboto Mono"/>
                <a:cs typeface="Roboto Mono"/>
                <a:sym typeface="Roboto Mono"/>
              </a:rPr>
              <a:t>    }))</a:t>
            </a:r>
            <a:endParaRPr sz="1200">
              <a:solidFill>
                <a:srgbClr val="333333"/>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333333"/>
                </a:solidFill>
                <a:highlight>
                  <a:srgbClr val="FFFFFF"/>
                </a:highlight>
                <a:latin typeface="Roboto Mono"/>
                <a:ea typeface="Roboto Mono"/>
                <a:cs typeface="Roboto Mono"/>
                <a:sym typeface="Roboto Mono"/>
              </a:rPr>
              <a:t>  }</a:t>
            </a:r>
            <a:endParaRPr sz="1200">
              <a:solidFill>
                <a:srgbClr val="333333"/>
              </a:solidFill>
              <a:highlight>
                <a:srgbClr val="FFFFFF"/>
              </a:highlight>
              <a:latin typeface="Roboto Mono"/>
              <a:ea typeface="Roboto Mono"/>
              <a:cs typeface="Roboto Mono"/>
              <a:sym typeface="Roboto Mono"/>
            </a:endParaRPr>
          </a:p>
          <a:p>
            <a:pPr indent="0" lvl="0" marL="50800" marR="50800" rtl="0" algn="l">
              <a:lnSpc>
                <a:spcPct val="115000"/>
              </a:lnSpc>
              <a:spcBef>
                <a:spcPts val="0"/>
              </a:spcBef>
              <a:spcAft>
                <a:spcPts val="0"/>
              </a:spcAft>
              <a:buNone/>
            </a:pPr>
            <a:r>
              <a:rPr lang="en" sz="1200">
                <a:solidFill>
                  <a:srgbClr val="333333"/>
                </a:solidFill>
                <a:highlight>
                  <a:srgbClr val="FFFFFF"/>
                </a:highlight>
                <a:latin typeface="Roboto Mono"/>
                <a:ea typeface="Roboto Mono"/>
                <a:cs typeface="Roboto Mono"/>
                <a:sym typeface="Roboto Mono"/>
              </a:rPr>
              <a:t>});</a:t>
            </a:r>
            <a:endParaRPr sz="1200">
              <a:latin typeface="Roboto Mono"/>
              <a:ea typeface="Roboto Mono"/>
              <a:cs typeface="Roboto Mono"/>
              <a:sym typeface="Roboto Mono"/>
            </a:endParaRPr>
          </a:p>
        </p:txBody>
      </p:sp>
      <p:sp>
        <p:nvSpPr>
          <p:cNvPr id="637" name="Google Shape;637;p94"/>
          <p:cNvSpPr/>
          <p:nvPr/>
        </p:nvSpPr>
        <p:spPr>
          <a:xfrm>
            <a:off x="1399337" y="2654675"/>
            <a:ext cx="4727400" cy="806700"/>
          </a:xfrm>
          <a:prstGeom prst="rect">
            <a:avLst/>
          </a:prstGeom>
          <a:noFill/>
          <a:ln cap="flat" cmpd="sng" w="19050">
            <a:solidFill>
              <a:srgbClr val="C127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95"/>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GraphQL Server</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u="sng">
                <a:solidFill>
                  <a:schemeClr val="hlink"/>
                </a:solidFill>
                <a:hlinkClick r:id="rId3"/>
              </a:rPr>
              <a:t>apollographql/graphql-tools</a:t>
            </a:r>
            <a:endParaRPr/>
          </a:p>
          <a:p>
            <a:pPr indent="0" lvl="0" marL="0" rtl="0" algn="l">
              <a:spcBef>
                <a:spcPts val="0"/>
              </a:spcBef>
              <a:spcAft>
                <a:spcPts val="0"/>
              </a:spcAft>
              <a:buNone/>
            </a:pPr>
            <a:r>
              <a:t/>
            </a:r>
            <a:endParaRPr/>
          </a:p>
        </p:txBody>
      </p:sp>
      <p:sp>
        <p:nvSpPr>
          <p:cNvPr id="648" name="Google Shape;648;p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49" name="Google Shape;649;p96"/>
          <p:cNvPicPr preferRelativeResize="0"/>
          <p:nvPr/>
        </p:nvPicPr>
        <p:blipFill>
          <a:blip r:embed="rId4">
            <a:alphaModFix/>
          </a:blip>
          <a:stretch>
            <a:fillRect/>
          </a:stretch>
        </p:blipFill>
        <p:spPr>
          <a:xfrm>
            <a:off x="387900" y="1118925"/>
            <a:ext cx="6521073" cy="3222324"/>
          </a:xfrm>
          <a:prstGeom prst="rect">
            <a:avLst/>
          </a:prstGeom>
          <a:noFill/>
          <a:ln>
            <a:noFill/>
          </a:ln>
        </p:spPr>
      </p:pic>
      <p:pic>
        <p:nvPicPr>
          <p:cNvPr id="650" name="Google Shape;650;p96"/>
          <p:cNvPicPr preferRelativeResize="0"/>
          <p:nvPr/>
        </p:nvPicPr>
        <p:blipFill>
          <a:blip r:embed="rId5">
            <a:alphaModFix/>
          </a:blip>
          <a:stretch>
            <a:fillRect/>
          </a:stretch>
        </p:blipFill>
        <p:spPr>
          <a:xfrm>
            <a:off x="311698" y="445023"/>
            <a:ext cx="575863" cy="5727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graphql-tools</a:t>
            </a:r>
            <a:endParaRPr/>
          </a:p>
        </p:txBody>
      </p:sp>
      <p:sp>
        <p:nvSpPr>
          <p:cNvPr id="656" name="Google Shape;656;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Runtime Schema: </a:t>
            </a:r>
            <a:endParaRPr/>
          </a:p>
          <a:p>
            <a:pPr indent="-342900" lvl="1" marL="914400" rtl="0" algn="l">
              <a:lnSpc>
                <a:spcPct val="150000"/>
              </a:lnSpc>
              <a:spcBef>
                <a:spcPts val="0"/>
              </a:spcBef>
              <a:spcAft>
                <a:spcPts val="0"/>
              </a:spcAft>
              <a:buSzPts val="1800"/>
              <a:buChar char="○"/>
            </a:pPr>
            <a:r>
              <a:rPr lang="en" sz="1800"/>
              <a:t>resolvers</a:t>
            </a:r>
            <a:endParaRPr sz="1800"/>
          </a:p>
          <a:p>
            <a:pPr indent="-342900" lvl="1" marL="914400" rtl="0" algn="l">
              <a:lnSpc>
                <a:spcPct val="150000"/>
              </a:lnSpc>
              <a:spcBef>
                <a:spcPts val="0"/>
              </a:spcBef>
              <a:spcAft>
                <a:spcPts val="0"/>
              </a:spcAft>
              <a:buSzPts val="1800"/>
              <a:buChar char="○"/>
            </a:pPr>
            <a:r>
              <a:rPr lang="en" sz="1800"/>
              <a:t>interfaces</a:t>
            </a:r>
            <a:endParaRPr sz="1800"/>
          </a:p>
          <a:p>
            <a:pPr indent="-342900" lvl="1" marL="914400" rtl="0" algn="l">
              <a:lnSpc>
                <a:spcPct val="150000"/>
              </a:lnSpc>
              <a:spcBef>
                <a:spcPts val="0"/>
              </a:spcBef>
              <a:spcAft>
                <a:spcPts val="0"/>
              </a:spcAft>
              <a:buSzPts val="1800"/>
              <a:buChar char="○"/>
            </a:pPr>
            <a:r>
              <a:rPr lang="en" sz="1800"/>
              <a:t>unions</a:t>
            </a:r>
            <a:endParaRPr sz="1800"/>
          </a:p>
          <a:p>
            <a:pPr indent="-342900" lvl="1" marL="914400" rtl="0" algn="l">
              <a:lnSpc>
                <a:spcPct val="150000"/>
              </a:lnSpc>
              <a:spcBef>
                <a:spcPts val="0"/>
              </a:spcBef>
              <a:spcAft>
                <a:spcPts val="0"/>
              </a:spcAft>
              <a:buSzPts val="1800"/>
              <a:buChar char="○"/>
            </a:pPr>
            <a:r>
              <a:rPr lang="en" sz="1800"/>
              <a:t>custom scalars</a:t>
            </a:r>
            <a:endParaRPr sz="1800"/>
          </a:p>
          <a:p>
            <a:pPr indent="-342900" lvl="0" marL="457200" rtl="0" algn="l">
              <a:lnSpc>
                <a:spcPct val="150000"/>
              </a:lnSpc>
              <a:spcBef>
                <a:spcPts val="0"/>
              </a:spcBef>
              <a:spcAft>
                <a:spcPts val="0"/>
              </a:spcAft>
              <a:buSzPts val="1800"/>
              <a:buChar char="●"/>
            </a:pPr>
            <a:r>
              <a:rPr lang="en"/>
              <a:t>Allows mocking types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Schema</a:t>
            </a:r>
            <a:endParaRPr/>
          </a:p>
        </p:txBody>
      </p:sp>
      <p:sp>
        <p:nvSpPr>
          <p:cNvPr id="662" name="Google Shape;662;p98"/>
          <p:cNvSpPr txBox="1"/>
          <p:nvPr>
            <p:ph idx="1" type="body"/>
          </p:nvPr>
        </p:nvSpPr>
        <p:spPr>
          <a:xfrm>
            <a:off x="1143750" y="1228125"/>
            <a:ext cx="3495600" cy="34743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C00CF"/>
                </a:solidFill>
                <a:latin typeface="Roboto Mono"/>
                <a:ea typeface="Roboto Mono"/>
                <a:cs typeface="Roboto Mono"/>
                <a:sym typeface="Roboto Mono"/>
              </a:rPr>
              <a:t>const</a:t>
            </a:r>
            <a:r>
              <a:rPr lang="en" sz="1200">
                <a:solidFill>
                  <a:srgbClr val="000000"/>
                </a:solidFill>
                <a:highlight>
                  <a:srgbClr val="FFFFFF"/>
                </a:highlight>
                <a:latin typeface="Roboto Mono"/>
                <a:ea typeface="Roboto Mono"/>
                <a:cs typeface="Roboto Mono"/>
                <a:sym typeface="Roboto Mono"/>
              </a:rPr>
              <a:t> typeDefs =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AA0D91"/>
                </a:solidFill>
                <a:latin typeface="Roboto Mono"/>
                <a:ea typeface="Roboto Mono"/>
                <a:cs typeface="Roboto Mono"/>
                <a:sym typeface="Roboto Mono"/>
              </a:rPr>
              <a:t>type</a:t>
            </a:r>
            <a:r>
              <a:rPr lang="en" sz="1200">
                <a:solidFill>
                  <a:srgbClr val="000000"/>
                </a:solidFill>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Post</a:t>
            </a:r>
            <a:r>
              <a:rPr lang="en" sz="1200">
                <a:solidFill>
                  <a:srgbClr val="000000"/>
                </a:solidFill>
                <a:latin typeface="Roboto Mono"/>
                <a:ea typeface="Roboto Mono"/>
                <a:cs typeface="Roboto Mono"/>
                <a:sym typeface="Roboto Mono"/>
              </a:rPr>
              <a:t> {</a:t>
            </a:r>
            <a:endParaRPr sz="12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title</a:t>
            </a:r>
            <a:r>
              <a:rPr lang="en" sz="1200">
                <a:solidFill>
                  <a:srgbClr val="000000"/>
                </a:solidFill>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String</a:t>
            </a:r>
            <a:endParaRPr sz="12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AA0D91"/>
                </a:solidFill>
                <a:latin typeface="Roboto Mono"/>
                <a:ea typeface="Roboto Mono"/>
                <a:cs typeface="Roboto Mono"/>
                <a:sym typeface="Roboto Mono"/>
              </a:rPr>
              <a:t>type</a:t>
            </a:r>
            <a:r>
              <a:rPr lang="en" sz="1200">
                <a:solidFill>
                  <a:srgbClr val="000000"/>
                </a:solidFill>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Query</a:t>
            </a:r>
            <a:r>
              <a:rPr lang="en" sz="1200">
                <a:solidFill>
                  <a:srgbClr val="000000"/>
                </a:solidFill>
                <a:latin typeface="Roboto Mono"/>
                <a:ea typeface="Roboto Mono"/>
                <a:cs typeface="Roboto Mono"/>
                <a:sym typeface="Roboto Mono"/>
              </a:rPr>
              <a:t> {</a:t>
            </a:r>
            <a:endParaRPr sz="12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posts</a:t>
            </a:r>
            <a:r>
              <a:rPr lang="en" sz="1200">
                <a:solidFill>
                  <a:srgbClr val="000000"/>
                </a:solidFill>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Post</a:t>
            </a:r>
            <a:r>
              <a:rPr lang="en" sz="1200">
                <a:solidFill>
                  <a:srgbClr val="000000"/>
                </a:solidFill>
                <a:latin typeface="Roboto Mono"/>
                <a:ea typeface="Roboto Mono"/>
                <a:cs typeface="Roboto Mono"/>
                <a:sym typeface="Roboto Mono"/>
              </a:rPr>
              <a:t>]</a:t>
            </a:r>
            <a:endParaRPr sz="12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AA0D91"/>
                </a:solidFill>
                <a:latin typeface="Roboto Mono"/>
                <a:ea typeface="Roboto Mono"/>
                <a:cs typeface="Roboto Mono"/>
                <a:sym typeface="Roboto Mono"/>
              </a:rPr>
              <a:t>type</a:t>
            </a:r>
            <a:r>
              <a:rPr lang="en" sz="1200">
                <a:solidFill>
                  <a:srgbClr val="000000"/>
                </a:solidFill>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Mutation</a:t>
            </a:r>
            <a:r>
              <a:rPr lang="en" sz="1200">
                <a:solidFill>
                  <a:srgbClr val="000000"/>
                </a:solidFill>
                <a:latin typeface="Roboto Mono"/>
                <a:ea typeface="Roboto Mono"/>
                <a:cs typeface="Roboto Mono"/>
                <a:sym typeface="Roboto Mono"/>
              </a:rPr>
              <a:t> {</a:t>
            </a:r>
            <a:endParaRPr sz="12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upvotePost</a:t>
            </a:r>
            <a:r>
              <a:rPr lang="en" sz="1200">
                <a:solidFill>
                  <a:srgbClr val="000000"/>
                </a:solidFill>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postId</a:t>
            </a:r>
            <a:r>
              <a:rPr lang="en" sz="1200">
                <a:solidFill>
                  <a:srgbClr val="000000"/>
                </a:solidFill>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ID</a:t>
            </a:r>
            <a:r>
              <a:rPr lang="en" sz="1200">
                <a:solidFill>
                  <a:srgbClr val="000000"/>
                </a:solidFill>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Post</a:t>
            </a:r>
            <a:endParaRPr sz="12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latin typeface="Roboto Mono"/>
                <a:ea typeface="Roboto Mono"/>
                <a:cs typeface="Roboto Mono"/>
                <a:sym typeface="Roboto Mono"/>
              </a:rPr>
              <a:t>  }</a:t>
            </a:r>
            <a:endParaRPr sz="1200">
              <a:solidFill>
                <a:srgbClr val="000000"/>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schema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query: </a:t>
            </a:r>
            <a:r>
              <a:rPr lang="en" sz="1200">
                <a:solidFill>
                  <a:srgbClr val="5C2699"/>
                </a:solidFill>
                <a:latin typeface="Roboto Mono"/>
                <a:ea typeface="Roboto Mono"/>
                <a:cs typeface="Roboto Mono"/>
                <a:sym typeface="Roboto Mono"/>
              </a:rPr>
              <a:t>Query</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mutation: </a:t>
            </a:r>
            <a:r>
              <a:rPr lang="en" sz="1200">
                <a:solidFill>
                  <a:srgbClr val="5C2699"/>
                </a:solidFill>
                <a:latin typeface="Roboto Mono"/>
                <a:ea typeface="Roboto Mono"/>
                <a:cs typeface="Roboto Mono"/>
                <a:sym typeface="Roboto Mono"/>
              </a:rPr>
              <a:t>Mutation</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endParaRPr sz="1200">
              <a:latin typeface="Roboto Mono"/>
              <a:ea typeface="Roboto Mono"/>
              <a:cs typeface="Roboto Mono"/>
              <a:sym typeface="Roboto Mon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Resolvers</a:t>
            </a:r>
            <a:endParaRPr/>
          </a:p>
        </p:txBody>
      </p:sp>
      <p:sp>
        <p:nvSpPr>
          <p:cNvPr id="668" name="Google Shape;668;p99"/>
          <p:cNvSpPr txBox="1"/>
          <p:nvPr>
            <p:ph idx="1" type="body"/>
          </p:nvPr>
        </p:nvSpPr>
        <p:spPr>
          <a:xfrm>
            <a:off x="1055475" y="1202350"/>
            <a:ext cx="4680600" cy="35703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AA0D91"/>
                </a:solidFill>
                <a:latin typeface="Roboto Mono"/>
                <a:ea typeface="Roboto Mono"/>
                <a:cs typeface="Roboto Mono"/>
                <a:sym typeface="Roboto Mono"/>
              </a:rPr>
              <a:t>const</a:t>
            </a:r>
            <a:r>
              <a:rPr lang="en" sz="1200">
                <a:solidFill>
                  <a:srgbClr val="000000"/>
                </a:solidFill>
                <a:highlight>
                  <a:srgbClr val="FFFFFF"/>
                </a:highlight>
                <a:latin typeface="Roboto Mono"/>
                <a:ea typeface="Roboto Mono"/>
                <a:cs typeface="Roboto Mono"/>
                <a:sym typeface="Roboto Mono"/>
              </a:rPr>
              <a:t> resolvers =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AA0D91"/>
                </a:solidFill>
                <a:latin typeface="Roboto Mono"/>
                <a:ea typeface="Roboto Mono"/>
                <a:cs typeface="Roboto Mono"/>
                <a:sym typeface="Roboto Mono"/>
              </a:rPr>
              <a:t>Query</a:t>
            </a: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posts()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AA0D91"/>
                </a:solidFill>
                <a:latin typeface="Roboto Mono"/>
                <a:ea typeface="Roboto Mono"/>
                <a:cs typeface="Roboto Mono"/>
                <a:sym typeface="Roboto Mono"/>
              </a:rPr>
              <a:t>return</a:t>
            </a:r>
            <a:r>
              <a:rPr lang="en" sz="1200">
                <a:solidFill>
                  <a:srgbClr val="000000"/>
                </a:solidFill>
                <a:highlight>
                  <a:srgbClr val="FFFFFF"/>
                </a:highlight>
                <a:latin typeface="Roboto Mono"/>
                <a:ea typeface="Roboto Mono"/>
                <a:cs typeface="Roboto Mono"/>
                <a:sym typeface="Roboto Mono"/>
              </a:rPr>
              <a:t> posts;</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Mutation: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upvotePost(_, { postId })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AA0D91"/>
                </a:solidFill>
                <a:latin typeface="Roboto Mono"/>
                <a:ea typeface="Roboto Mono"/>
                <a:cs typeface="Roboto Mono"/>
                <a:sym typeface="Roboto Mono"/>
              </a:rPr>
              <a:t>const</a:t>
            </a:r>
            <a:r>
              <a:rPr lang="en" sz="1200">
                <a:solidFill>
                  <a:srgbClr val="000000"/>
                </a:solidFill>
                <a:highlight>
                  <a:srgbClr val="FFFFFF"/>
                </a:highlight>
                <a:latin typeface="Roboto Mono"/>
                <a:ea typeface="Roboto Mono"/>
                <a:cs typeface="Roboto Mono"/>
                <a:sym typeface="Roboto Mono"/>
              </a:rPr>
              <a:t> </a:t>
            </a:r>
            <a:r>
              <a:rPr lang="en" sz="1200">
                <a:solidFill>
                  <a:srgbClr val="AA0D91"/>
                </a:solidFill>
                <a:latin typeface="Roboto Mono"/>
                <a:ea typeface="Roboto Mono"/>
                <a:cs typeface="Roboto Mono"/>
                <a:sym typeface="Roboto Mono"/>
              </a:rPr>
              <a:t>post</a:t>
            </a:r>
            <a:r>
              <a:rPr lang="en" sz="1200">
                <a:solidFill>
                  <a:srgbClr val="000000"/>
                </a:solidFill>
                <a:highlight>
                  <a:srgbClr val="FFFFFF"/>
                </a:highlight>
                <a:latin typeface="Roboto Mono"/>
                <a:ea typeface="Roboto Mono"/>
                <a:cs typeface="Roboto Mono"/>
                <a:sym typeface="Roboto Mono"/>
              </a:rPr>
              <a:t> = find(posts, { id: postId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AA0D91"/>
                </a:solidFill>
                <a:latin typeface="Roboto Mono"/>
                <a:ea typeface="Roboto Mono"/>
                <a:cs typeface="Roboto Mono"/>
                <a:sym typeface="Roboto Mono"/>
              </a:rPr>
              <a:t>post</a:t>
            </a:r>
            <a:r>
              <a:rPr lang="en" sz="1200">
                <a:solidFill>
                  <a:srgbClr val="000000"/>
                </a:solidFill>
                <a:highlight>
                  <a:srgbClr val="FFFFFF"/>
                </a:highlight>
                <a:latin typeface="Roboto Mono"/>
                <a:ea typeface="Roboto Mono"/>
                <a:cs typeface="Roboto Mono"/>
                <a:sym typeface="Roboto Mono"/>
              </a:rPr>
              <a:t>.votes += 1;</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AA0D91"/>
                </a:solidFill>
                <a:latin typeface="Roboto Mono"/>
                <a:ea typeface="Roboto Mono"/>
                <a:cs typeface="Roboto Mono"/>
                <a:sym typeface="Roboto Mono"/>
              </a:rPr>
              <a:t>return</a:t>
            </a:r>
            <a:r>
              <a:rPr lang="en" sz="1200">
                <a:solidFill>
                  <a:srgbClr val="000000"/>
                </a:solidFill>
                <a:highlight>
                  <a:srgbClr val="FFFFFF"/>
                </a:highlight>
                <a:latin typeface="Roboto Mono"/>
                <a:ea typeface="Roboto Mono"/>
                <a:cs typeface="Roboto Mono"/>
                <a:sym typeface="Roboto Mono"/>
              </a:rPr>
              <a:t> </a:t>
            </a:r>
            <a:r>
              <a:rPr lang="en" sz="1200">
                <a:solidFill>
                  <a:srgbClr val="AA0D91"/>
                </a:solidFill>
                <a:latin typeface="Roboto Mono"/>
                <a:ea typeface="Roboto Mono"/>
                <a:cs typeface="Roboto Mono"/>
                <a:sym typeface="Roboto Mono"/>
              </a:rPr>
              <a:t>post</a:t>
            </a:r>
            <a:r>
              <a:rPr lang="en" sz="1200">
                <a:solidFill>
                  <a:srgbClr val="000000"/>
                </a:solidFill>
                <a:highlight>
                  <a:srgbClr val="FFFFFF"/>
                </a:highlight>
                <a:latin typeface="Roboto Mono"/>
                <a:ea typeface="Roboto Mono"/>
                <a:cs typeface="Roboto Mono"/>
                <a:sym typeface="Roboto Mono"/>
              </a:rPr>
              <a:t>;</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a:t>
            </a:r>
            <a:endParaRPr sz="1200">
              <a:latin typeface="Roboto Mono"/>
              <a:ea typeface="Roboto Mono"/>
              <a:cs typeface="Roboto Mono"/>
              <a:sym typeface="Roboto Mon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makeExecutableSchema</a:t>
            </a:r>
            <a:endParaRPr/>
          </a:p>
        </p:txBody>
      </p:sp>
      <p:sp>
        <p:nvSpPr>
          <p:cNvPr id="674" name="Google Shape;674;p100"/>
          <p:cNvSpPr txBox="1"/>
          <p:nvPr>
            <p:ph idx="1" type="body"/>
          </p:nvPr>
        </p:nvSpPr>
        <p:spPr>
          <a:xfrm>
            <a:off x="731550" y="1528050"/>
            <a:ext cx="7680900" cy="20874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A0D91"/>
                </a:solidFill>
                <a:latin typeface="Roboto Mono"/>
                <a:ea typeface="Roboto Mono"/>
                <a:cs typeface="Roboto Mono"/>
                <a:sym typeface="Roboto Mono"/>
              </a:rPr>
              <a:t>import</a:t>
            </a:r>
            <a:r>
              <a:rPr lang="en">
                <a:solidFill>
                  <a:srgbClr val="000000"/>
                </a:solidFill>
                <a:highlight>
                  <a:srgbClr val="FFFFFF"/>
                </a:highlight>
                <a:latin typeface="Roboto Mono"/>
                <a:ea typeface="Roboto Mono"/>
                <a:cs typeface="Roboto Mono"/>
                <a:sym typeface="Roboto Mono"/>
              </a:rPr>
              <a:t> { makeExecutableSchema } </a:t>
            </a:r>
            <a:r>
              <a:rPr lang="en">
                <a:solidFill>
                  <a:srgbClr val="AA0D91"/>
                </a:solidFill>
                <a:latin typeface="Roboto Mono"/>
                <a:ea typeface="Roboto Mono"/>
                <a:cs typeface="Roboto Mono"/>
                <a:sym typeface="Roboto Mono"/>
              </a:rPr>
              <a:t>from</a:t>
            </a:r>
            <a:r>
              <a:rPr lang="en">
                <a:solidFill>
                  <a:srgbClr val="000000"/>
                </a:solidFill>
                <a:highlight>
                  <a:srgbClr val="FFFFFF"/>
                </a:highlight>
                <a:latin typeface="Roboto Mono"/>
                <a:ea typeface="Roboto Mono"/>
                <a:cs typeface="Roboto Mono"/>
                <a:sym typeface="Roboto Mono"/>
              </a:rPr>
              <a:t> </a:t>
            </a:r>
            <a:r>
              <a:rPr lang="en">
                <a:solidFill>
                  <a:srgbClr val="C41A16"/>
                </a:solidFill>
                <a:latin typeface="Roboto Mono"/>
                <a:ea typeface="Roboto Mono"/>
                <a:cs typeface="Roboto Mono"/>
                <a:sym typeface="Roboto Mono"/>
              </a:rPr>
              <a:t>'graphql-tools'</a:t>
            </a:r>
            <a:r>
              <a:rPr lang="en">
                <a:solidFill>
                  <a:srgbClr val="000000"/>
                </a:solidFill>
                <a:highlight>
                  <a:srgbClr val="FFFFFF"/>
                </a:highlight>
                <a:latin typeface="Roboto Mono"/>
                <a:ea typeface="Roboto Mono"/>
                <a:cs typeface="Roboto Mono"/>
                <a:sym typeface="Roboto Mono"/>
              </a:rPr>
              <a:t>;</a:t>
            </a:r>
            <a:endParaRPr>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a:solidFill>
                  <a:srgbClr val="AA0D91"/>
                </a:solidFill>
                <a:latin typeface="Roboto Mono"/>
                <a:ea typeface="Roboto Mono"/>
                <a:cs typeface="Roboto Mono"/>
                <a:sym typeface="Roboto Mono"/>
              </a:rPr>
              <a:t>const</a:t>
            </a:r>
            <a:r>
              <a:rPr lang="en">
                <a:solidFill>
                  <a:srgbClr val="000000"/>
                </a:solidFill>
                <a:highlight>
                  <a:srgbClr val="FFFFFF"/>
                </a:highlight>
                <a:latin typeface="Roboto Mono"/>
                <a:ea typeface="Roboto Mono"/>
                <a:cs typeface="Roboto Mono"/>
                <a:sym typeface="Roboto Mono"/>
              </a:rPr>
              <a:t> executableSchema = makeExecutableSchema({</a:t>
            </a:r>
            <a:endParaRPr>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a:solidFill>
                  <a:srgbClr val="000000"/>
                </a:solidFill>
                <a:highlight>
                  <a:srgbClr val="FFFFFF"/>
                </a:highlight>
                <a:latin typeface="Roboto Mono"/>
                <a:ea typeface="Roboto Mono"/>
                <a:cs typeface="Roboto Mono"/>
                <a:sym typeface="Roboto Mono"/>
              </a:rPr>
              <a:t>  typeDefs,</a:t>
            </a:r>
            <a:endParaRPr>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a:solidFill>
                  <a:srgbClr val="000000"/>
                </a:solidFill>
                <a:highlight>
                  <a:srgbClr val="FFFFFF"/>
                </a:highlight>
                <a:latin typeface="Roboto Mono"/>
                <a:ea typeface="Roboto Mono"/>
                <a:cs typeface="Roboto Mono"/>
                <a:sym typeface="Roboto Mono"/>
              </a:rPr>
              <a:t>  resolvers,</a:t>
            </a:r>
            <a:endParaRPr>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a:solidFill>
                  <a:srgbClr val="000000"/>
                </a:solidFill>
                <a:highlight>
                  <a:srgbClr val="FFFFFF"/>
                </a:highlight>
                <a:latin typeface="Roboto Mono"/>
                <a:ea typeface="Roboto Mono"/>
                <a:cs typeface="Roboto Mono"/>
                <a:sym typeface="Roboto Mono"/>
              </a:rPr>
              <a:t>});</a:t>
            </a:r>
            <a:endParaRPr>
              <a:latin typeface="Roboto Mono"/>
              <a:ea typeface="Roboto Mono"/>
              <a:cs typeface="Roboto Mono"/>
              <a:sym typeface="Roboto Mon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Google Shape;679;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launchpad.graphql.com</a:t>
            </a:r>
            <a:r>
              <a:rPr lang="en"/>
              <a:t> - Still works for now</a:t>
            </a:r>
            <a:endParaRPr/>
          </a:p>
        </p:txBody>
      </p:sp>
      <p:sp>
        <p:nvSpPr>
          <p:cNvPr id="680" name="Google Shape;680;p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81" name="Google Shape;681;p101"/>
          <p:cNvPicPr preferRelativeResize="0"/>
          <p:nvPr/>
        </p:nvPicPr>
        <p:blipFill>
          <a:blip r:embed="rId4">
            <a:alphaModFix/>
          </a:blip>
          <a:stretch>
            <a:fillRect/>
          </a:stretch>
        </p:blipFill>
        <p:spPr>
          <a:xfrm>
            <a:off x="152400" y="923875"/>
            <a:ext cx="7052605" cy="3843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6" name="Google Shape;116;p21"/>
          <p:cNvPicPr preferRelativeResize="0"/>
          <p:nvPr/>
        </p:nvPicPr>
        <p:blipFill>
          <a:blip r:embed="rId3">
            <a:alphaModFix/>
          </a:blip>
          <a:stretch>
            <a:fillRect/>
          </a:stretch>
        </p:blipFill>
        <p:spPr>
          <a:xfrm>
            <a:off x="1978133" y="377751"/>
            <a:ext cx="5187730" cy="39308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out Launchpad Running at:</a:t>
            </a:r>
            <a:endParaRPr/>
          </a:p>
        </p:txBody>
      </p:sp>
      <p:sp>
        <p:nvSpPr>
          <p:cNvPr id="687" name="Google Shape;687;p1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https://codesandbox.io/s/apollo-server</a:t>
            </a:r>
            <a:endParaRPr baseline="30000"/>
          </a:p>
          <a:p>
            <a:pPr indent="-342900" lvl="0" marL="457200" rtl="0" algn="l">
              <a:spcBef>
                <a:spcPts val="1600"/>
              </a:spcBef>
              <a:spcAft>
                <a:spcPts val="1600"/>
              </a:spcAft>
              <a:buSzPts val="1800"/>
              <a:buChar char="●"/>
            </a:pPr>
            <a:r>
              <a:rPr lang="en" u="sng">
                <a:solidFill>
                  <a:schemeClr val="hlink"/>
                </a:solidFill>
                <a:hlinkClick r:id="rId4"/>
              </a:rPr>
              <a:t>https://glitch.com/~apollo-launchpad</a:t>
            </a:r>
            <a:endParaRPr baseline="300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Resolvers</a:t>
            </a:r>
            <a:endParaRPr/>
          </a:p>
        </p:txBody>
      </p:sp>
      <p:sp>
        <p:nvSpPr>
          <p:cNvPr id="693" name="Google Shape;693;p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Each field in a GraphQL schema is backed by a resolver</a:t>
            </a:r>
            <a:endParaRPr/>
          </a:p>
          <a:p>
            <a:pPr indent="-342900" lvl="0" marL="457200" rtl="0" algn="l">
              <a:lnSpc>
                <a:spcPct val="150000"/>
              </a:lnSpc>
              <a:spcBef>
                <a:spcPts val="0"/>
              </a:spcBef>
              <a:spcAft>
                <a:spcPts val="0"/>
              </a:spcAft>
              <a:buSzPts val="1800"/>
              <a:buChar char="●"/>
            </a:pPr>
            <a:r>
              <a:rPr lang="en"/>
              <a:t>Resolver parameters</a:t>
            </a:r>
            <a:endParaRPr/>
          </a:p>
          <a:p>
            <a:pPr indent="-342900" lvl="1" marL="914400" rtl="0" algn="l">
              <a:lnSpc>
                <a:spcPct val="150000"/>
              </a:lnSpc>
              <a:spcBef>
                <a:spcPts val="0"/>
              </a:spcBef>
              <a:spcAft>
                <a:spcPts val="0"/>
              </a:spcAft>
              <a:buSzPts val="1800"/>
              <a:buChar char="○"/>
            </a:pPr>
            <a:r>
              <a:rPr lang="en" sz="1800"/>
              <a:t>root/parent, result previous call</a:t>
            </a:r>
            <a:endParaRPr sz="1800"/>
          </a:p>
          <a:p>
            <a:pPr indent="-342900" lvl="1" marL="914400" rtl="0" algn="l">
              <a:lnSpc>
                <a:spcPct val="150000"/>
              </a:lnSpc>
              <a:spcBef>
                <a:spcPts val="0"/>
              </a:spcBef>
              <a:spcAft>
                <a:spcPts val="0"/>
              </a:spcAft>
              <a:buSzPts val="1800"/>
              <a:buChar char="○"/>
            </a:pPr>
            <a:r>
              <a:rPr lang="en" sz="1800"/>
              <a:t>args, query parameters</a:t>
            </a:r>
            <a:endParaRPr sz="1800"/>
          </a:p>
          <a:p>
            <a:pPr indent="-342900" lvl="1" marL="914400" rtl="0" algn="l">
              <a:lnSpc>
                <a:spcPct val="150000"/>
              </a:lnSpc>
              <a:spcBef>
                <a:spcPts val="0"/>
              </a:spcBef>
              <a:spcAft>
                <a:spcPts val="0"/>
              </a:spcAft>
              <a:buSzPts val="1800"/>
              <a:buChar char="○"/>
            </a:pPr>
            <a:r>
              <a:rPr lang="en" sz="1800"/>
              <a:t>context, share information</a:t>
            </a:r>
            <a:endParaRPr sz="1800"/>
          </a:p>
          <a:p>
            <a:pPr indent="-342900" lvl="1" marL="914400" rtl="0" algn="l">
              <a:lnSpc>
                <a:spcPct val="150000"/>
              </a:lnSpc>
              <a:spcBef>
                <a:spcPts val="0"/>
              </a:spcBef>
              <a:spcAft>
                <a:spcPts val="0"/>
              </a:spcAft>
              <a:buSzPts val="1800"/>
              <a:buChar char="○"/>
            </a:pPr>
            <a:r>
              <a:rPr lang="en" sz="1800"/>
              <a:t>info, query AST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Resolvers Example</a:t>
            </a:r>
            <a:endParaRPr/>
          </a:p>
        </p:txBody>
      </p:sp>
      <p:sp>
        <p:nvSpPr>
          <p:cNvPr id="699" name="Google Shape;699;p104"/>
          <p:cNvSpPr txBox="1"/>
          <p:nvPr>
            <p:ph idx="1" type="body"/>
          </p:nvPr>
        </p:nvSpPr>
        <p:spPr>
          <a:xfrm>
            <a:off x="311700" y="1035725"/>
            <a:ext cx="7899900" cy="33222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AA0D91"/>
                </a:solidFill>
                <a:latin typeface="Roboto Mono"/>
                <a:ea typeface="Roboto Mono"/>
                <a:cs typeface="Roboto Mono"/>
                <a:sym typeface="Roboto Mono"/>
              </a:rPr>
              <a:t>const</a:t>
            </a:r>
            <a:r>
              <a:rPr lang="en" sz="1400">
                <a:solidFill>
                  <a:srgbClr val="000000"/>
                </a:solidFill>
                <a:highlight>
                  <a:srgbClr val="FFFFFF"/>
                </a:highlight>
                <a:latin typeface="Roboto Mono"/>
                <a:ea typeface="Roboto Mono"/>
                <a:cs typeface="Roboto Mono"/>
                <a:sym typeface="Roboto Mono"/>
              </a:rPr>
              <a:t> resolvers = {</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a:t>
            </a:r>
            <a:r>
              <a:rPr lang="en" sz="1400">
                <a:solidFill>
                  <a:srgbClr val="AA0D91"/>
                </a:solidFill>
                <a:latin typeface="Roboto Mono"/>
                <a:ea typeface="Roboto Mono"/>
                <a:cs typeface="Roboto Mono"/>
                <a:sym typeface="Roboto Mono"/>
              </a:rPr>
              <a:t>Query</a:t>
            </a:r>
            <a:r>
              <a:rPr lang="en" sz="1400">
                <a:solidFill>
                  <a:srgbClr val="000000"/>
                </a:solidFill>
                <a:highlight>
                  <a:srgbClr val="FFFFFF"/>
                </a:highlight>
                <a:latin typeface="Roboto Mono"/>
                <a:ea typeface="Roboto Mono"/>
                <a:cs typeface="Roboto Mono"/>
                <a:sym typeface="Roboto Mono"/>
              </a:rPr>
              <a:t>: {</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feed(parent, </a:t>
            </a:r>
            <a:r>
              <a:rPr lang="en" sz="1400">
                <a:solidFill>
                  <a:srgbClr val="AA0D91"/>
                </a:solidFill>
                <a:latin typeface="Roboto Mono"/>
                <a:ea typeface="Roboto Mono"/>
                <a:cs typeface="Roboto Mono"/>
                <a:sym typeface="Roboto Mono"/>
              </a:rPr>
              <a:t>args</a:t>
            </a:r>
            <a:r>
              <a:rPr lang="en" sz="1400">
                <a:solidFill>
                  <a:srgbClr val="000000"/>
                </a:solidFill>
                <a:highlight>
                  <a:srgbClr val="FFFFFF"/>
                </a:highlight>
                <a:latin typeface="Roboto Mono"/>
                <a:ea typeface="Roboto Mono"/>
                <a:cs typeface="Roboto Mono"/>
                <a:sym typeface="Roboto Mono"/>
              </a:rPr>
              <a:t>, ctx, info) {</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a:t>
            </a:r>
            <a:r>
              <a:rPr lang="en" sz="1400">
                <a:solidFill>
                  <a:srgbClr val="AA0D91"/>
                </a:solidFill>
                <a:latin typeface="Roboto Mono"/>
                <a:ea typeface="Roboto Mono"/>
                <a:cs typeface="Roboto Mono"/>
                <a:sym typeface="Roboto Mono"/>
              </a:rPr>
              <a:t>return</a:t>
            </a:r>
            <a:r>
              <a:rPr lang="en" sz="1400">
                <a:solidFill>
                  <a:srgbClr val="000000"/>
                </a:solidFill>
                <a:highlight>
                  <a:srgbClr val="FFFFFF"/>
                </a:highlight>
                <a:latin typeface="Roboto Mono"/>
                <a:ea typeface="Roboto Mono"/>
                <a:cs typeface="Roboto Mono"/>
                <a:sym typeface="Roboto Mono"/>
              </a:rPr>
              <a:t> ctx.</a:t>
            </a:r>
            <a:r>
              <a:rPr lang="en" sz="1400">
                <a:solidFill>
                  <a:srgbClr val="AA0D91"/>
                </a:solidFill>
                <a:latin typeface="Roboto Mono"/>
                <a:ea typeface="Roboto Mono"/>
                <a:cs typeface="Roboto Mono"/>
                <a:sym typeface="Roboto Mono"/>
              </a:rPr>
              <a:t>db</a:t>
            </a:r>
            <a:r>
              <a:rPr lang="en" sz="1400">
                <a:solidFill>
                  <a:srgbClr val="000000"/>
                </a:solidFill>
                <a:highlight>
                  <a:srgbClr val="FFFFFF"/>
                </a:highlight>
                <a:latin typeface="Roboto Mono"/>
                <a:ea typeface="Roboto Mono"/>
                <a:cs typeface="Roboto Mono"/>
                <a:sym typeface="Roboto Mono"/>
              </a:rPr>
              <a:t>.</a:t>
            </a:r>
            <a:r>
              <a:rPr lang="en" sz="1400">
                <a:solidFill>
                  <a:srgbClr val="AA0D91"/>
                </a:solidFill>
                <a:latin typeface="Roboto Mono"/>
                <a:ea typeface="Roboto Mono"/>
                <a:cs typeface="Roboto Mono"/>
                <a:sym typeface="Roboto Mono"/>
              </a:rPr>
              <a:t>query</a:t>
            </a:r>
            <a:r>
              <a:rPr lang="en" sz="1400">
                <a:solidFill>
                  <a:srgbClr val="000000"/>
                </a:solidFill>
                <a:highlight>
                  <a:srgbClr val="FFFFFF"/>
                </a:highlight>
                <a:latin typeface="Roboto Mono"/>
                <a:ea typeface="Roboto Mono"/>
                <a:cs typeface="Roboto Mono"/>
                <a:sym typeface="Roboto Mono"/>
              </a:rPr>
              <a:t>.posts({ where: { isPublished: true } }, info)</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drafts(parent, </a:t>
            </a:r>
            <a:r>
              <a:rPr lang="en" sz="1400">
                <a:solidFill>
                  <a:srgbClr val="AA0D91"/>
                </a:solidFill>
                <a:latin typeface="Roboto Mono"/>
                <a:ea typeface="Roboto Mono"/>
                <a:cs typeface="Roboto Mono"/>
                <a:sym typeface="Roboto Mono"/>
              </a:rPr>
              <a:t>args</a:t>
            </a:r>
            <a:r>
              <a:rPr lang="en" sz="1400">
                <a:solidFill>
                  <a:srgbClr val="000000"/>
                </a:solidFill>
                <a:highlight>
                  <a:srgbClr val="FFFFFF"/>
                </a:highlight>
                <a:latin typeface="Roboto Mono"/>
                <a:ea typeface="Roboto Mono"/>
                <a:cs typeface="Roboto Mono"/>
                <a:sym typeface="Roboto Mono"/>
              </a:rPr>
              <a:t>, ctx, info) {</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a:t>
            </a:r>
            <a:r>
              <a:rPr lang="en" sz="1400">
                <a:solidFill>
                  <a:srgbClr val="AA0D91"/>
                </a:solidFill>
                <a:latin typeface="Roboto Mono"/>
                <a:ea typeface="Roboto Mono"/>
                <a:cs typeface="Roboto Mono"/>
                <a:sym typeface="Roboto Mono"/>
              </a:rPr>
              <a:t>return</a:t>
            </a:r>
            <a:r>
              <a:rPr lang="en" sz="1400">
                <a:solidFill>
                  <a:srgbClr val="000000"/>
                </a:solidFill>
                <a:highlight>
                  <a:srgbClr val="FFFFFF"/>
                </a:highlight>
                <a:latin typeface="Roboto Mono"/>
                <a:ea typeface="Roboto Mono"/>
                <a:cs typeface="Roboto Mono"/>
                <a:sym typeface="Roboto Mono"/>
              </a:rPr>
              <a:t> ctx.</a:t>
            </a:r>
            <a:r>
              <a:rPr lang="en" sz="1400">
                <a:solidFill>
                  <a:srgbClr val="AA0D91"/>
                </a:solidFill>
                <a:latin typeface="Roboto Mono"/>
                <a:ea typeface="Roboto Mono"/>
                <a:cs typeface="Roboto Mono"/>
                <a:sym typeface="Roboto Mono"/>
              </a:rPr>
              <a:t>db</a:t>
            </a:r>
            <a:r>
              <a:rPr lang="en" sz="1400">
                <a:solidFill>
                  <a:srgbClr val="000000"/>
                </a:solidFill>
                <a:highlight>
                  <a:srgbClr val="FFFFFF"/>
                </a:highlight>
                <a:latin typeface="Roboto Mono"/>
                <a:ea typeface="Roboto Mono"/>
                <a:cs typeface="Roboto Mono"/>
                <a:sym typeface="Roboto Mono"/>
              </a:rPr>
              <a:t>.</a:t>
            </a:r>
            <a:r>
              <a:rPr lang="en" sz="1400">
                <a:solidFill>
                  <a:srgbClr val="AA0D91"/>
                </a:solidFill>
                <a:latin typeface="Roboto Mono"/>
                <a:ea typeface="Roboto Mono"/>
                <a:cs typeface="Roboto Mono"/>
                <a:sym typeface="Roboto Mono"/>
              </a:rPr>
              <a:t>query</a:t>
            </a:r>
            <a:r>
              <a:rPr lang="en" sz="1400">
                <a:solidFill>
                  <a:srgbClr val="000000"/>
                </a:solidFill>
                <a:highlight>
                  <a:srgbClr val="FFFFFF"/>
                </a:highlight>
                <a:latin typeface="Roboto Mono"/>
                <a:ea typeface="Roboto Mono"/>
                <a:cs typeface="Roboto Mono"/>
                <a:sym typeface="Roboto Mono"/>
              </a:rPr>
              <a:t>.posts({ where: { isPublished: false } }, info)</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a:t>
            </a:r>
            <a:r>
              <a:rPr lang="en" sz="1400">
                <a:solidFill>
                  <a:srgbClr val="AA0D91"/>
                </a:solidFill>
                <a:latin typeface="Roboto Mono"/>
                <a:ea typeface="Roboto Mono"/>
                <a:cs typeface="Roboto Mono"/>
                <a:sym typeface="Roboto Mono"/>
              </a:rPr>
              <a:t>post</a:t>
            </a:r>
            <a:r>
              <a:rPr lang="en" sz="1400">
                <a:solidFill>
                  <a:srgbClr val="000000"/>
                </a:solidFill>
                <a:highlight>
                  <a:srgbClr val="FFFFFF"/>
                </a:highlight>
                <a:latin typeface="Roboto Mono"/>
                <a:ea typeface="Roboto Mono"/>
                <a:cs typeface="Roboto Mono"/>
                <a:sym typeface="Roboto Mono"/>
              </a:rPr>
              <a:t>(parent, { id }, ctx, info) {</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a:t>
            </a:r>
            <a:r>
              <a:rPr lang="en" sz="1400">
                <a:solidFill>
                  <a:srgbClr val="AA0D91"/>
                </a:solidFill>
                <a:latin typeface="Roboto Mono"/>
                <a:ea typeface="Roboto Mono"/>
                <a:cs typeface="Roboto Mono"/>
                <a:sym typeface="Roboto Mono"/>
              </a:rPr>
              <a:t>return</a:t>
            </a:r>
            <a:r>
              <a:rPr lang="en" sz="1400">
                <a:solidFill>
                  <a:srgbClr val="000000"/>
                </a:solidFill>
                <a:highlight>
                  <a:srgbClr val="FFFFFF"/>
                </a:highlight>
                <a:latin typeface="Roboto Mono"/>
                <a:ea typeface="Roboto Mono"/>
                <a:cs typeface="Roboto Mono"/>
                <a:sym typeface="Roboto Mono"/>
              </a:rPr>
              <a:t> ctx.</a:t>
            </a:r>
            <a:r>
              <a:rPr lang="en" sz="1400">
                <a:solidFill>
                  <a:srgbClr val="AA0D91"/>
                </a:solidFill>
                <a:latin typeface="Roboto Mono"/>
                <a:ea typeface="Roboto Mono"/>
                <a:cs typeface="Roboto Mono"/>
                <a:sym typeface="Roboto Mono"/>
              </a:rPr>
              <a:t>db</a:t>
            </a:r>
            <a:r>
              <a:rPr lang="en" sz="1400">
                <a:solidFill>
                  <a:srgbClr val="000000"/>
                </a:solidFill>
                <a:highlight>
                  <a:srgbClr val="FFFFFF"/>
                </a:highlight>
                <a:latin typeface="Roboto Mono"/>
                <a:ea typeface="Roboto Mono"/>
                <a:cs typeface="Roboto Mono"/>
                <a:sym typeface="Roboto Mono"/>
              </a:rPr>
              <a:t>.</a:t>
            </a:r>
            <a:r>
              <a:rPr lang="en" sz="1400">
                <a:solidFill>
                  <a:srgbClr val="AA0D91"/>
                </a:solidFill>
                <a:latin typeface="Roboto Mono"/>
                <a:ea typeface="Roboto Mono"/>
                <a:cs typeface="Roboto Mono"/>
                <a:sym typeface="Roboto Mono"/>
              </a:rPr>
              <a:t>query</a:t>
            </a:r>
            <a:r>
              <a:rPr lang="en" sz="1400">
                <a:solidFill>
                  <a:srgbClr val="000000"/>
                </a:solidFill>
                <a:highlight>
                  <a:srgbClr val="FFFFFF"/>
                </a:highlight>
                <a:latin typeface="Roboto Mono"/>
                <a:ea typeface="Roboto Mono"/>
                <a:cs typeface="Roboto Mono"/>
                <a:sym typeface="Roboto Mono"/>
              </a:rPr>
              <a:t>.</a:t>
            </a:r>
            <a:r>
              <a:rPr lang="en" sz="1400">
                <a:solidFill>
                  <a:srgbClr val="AA0D91"/>
                </a:solidFill>
                <a:latin typeface="Roboto Mono"/>
                <a:ea typeface="Roboto Mono"/>
                <a:cs typeface="Roboto Mono"/>
                <a:sym typeface="Roboto Mono"/>
              </a:rPr>
              <a:t>post</a:t>
            </a:r>
            <a:r>
              <a:rPr lang="en" sz="1400">
                <a:solidFill>
                  <a:srgbClr val="000000"/>
                </a:solidFill>
                <a:highlight>
                  <a:srgbClr val="FFFFFF"/>
                </a:highlight>
                <a:latin typeface="Roboto Mono"/>
                <a:ea typeface="Roboto Mono"/>
                <a:cs typeface="Roboto Mono"/>
                <a:sym typeface="Roboto Mono"/>
              </a:rPr>
              <a:t>({ where: { id } }, info)</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  },</a:t>
            </a:r>
            <a:endParaRPr sz="14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400">
                <a:solidFill>
                  <a:srgbClr val="000000"/>
                </a:solidFill>
                <a:highlight>
                  <a:srgbClr val="FFFFFF"/>
                </a:highlight>
                <a:latin typeface="Roboto Mono"/>
                <a:ea typeface="Roboto Mono"/>
                <a:cs typeface="Roboto Mono"/>
                <a:sym typeface="Roboto Mono"/>
              </a:rPr>
              <a:t>}</a:t>
            </a:r>
            <a:endParaRPr sz="1400">
              <a:latin typeface="Roboto Mono"/>
              <a:ea typeface="Roboto Mono"/>
              <a:cs typeface="Roboto Mono"/>
              <a:sym typeface="Roboto Mono"/>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pic>
        <p:nvPicPr>
          <p:cNvPr id="704" name="Google Shape;704;p105"/>
          <p:cNvPicPr preferRelativeResize="0"/>
          <p:nvPr/>
        </p:nvPicPr>
        <p:blipFill>
          <a:blip r:embed="rId3">
            <a:alphaModFix/>
          </a:blip>
          <a:stretch>
            <a:fillRect/>
          </a:stretch>
        </p:blipFill>
        <p:spPr>
          <a:xfrm>
            <a:off x="0" y="-119875"/>
            <a:ext cx="9192874" cy="5307374"/>
          </a:xfrm>
          <a:prstGeom prst="rect">
            <a:avLst/>
          </a:prstGeom>
          <a:noFill/>
          <a:ln>
            <a:noFill/>
          </a:ln>
        </p:spPr>
      </p:pic>
      <p:sp>
        <p:nvSpPr>
          <p:cNvPr id="705" name="Google Shape;705;p105"/>
          <p:cNvSpPr txBox="1"/>
          <p:nvPr>
            <p:ph type="title"/>
          </p:nvPr>
        </p:nvSpPr>
        <p:spPr>
          <a:xfrm>
            <a:off x="311700" y="455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Query Execution</a:t>
            </a:r>
            <a:endParaRPr>
              <a:solidFill>
                <a:srgbClr val="000000"/>
              </a:solidFill>
            </a:endParaRPr>
          </a:p>
        </p:txBody>
      </p:sp>
      <p:sp>
        <p:nvSpPr>
          <p:cNvPr id="706" name="Google Shape;706;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106"/>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GraphQL Tooling</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107"/>
          <p:cNvSpPr txBox="1"/>
          <p:nvPr>
            <p:ph type="title"/>
          </p:nvPr>
        </p:nvSpPr>
        <p:spPr>
          <a:xfrm>
            <a:off x="970050" y="445025"/>
            <a:ext cx="7862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prisma/graphql-config</a:t>
            </a:r>
            <a:endParaRPr/>
          </a:p>
        </p:txBody>
      </p:sp>
      <p:sp>
        <p:nvSpPr>
          <p:cNvPr id="717" name="Google Shape;717;p1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18" name="Google Shape;718;p107"/>
          <p:cNvPicPr preferRelativeResize="0"/>
          <p:nvPr/>
        </p:nvPicPr>
        <p:blipFill>
          <a:blip r:embed="rId4">
            <a:alphaModFix/>
          </a:blip>
          <a:stretch>
            <a:fillRect/>
          </a:stretch>
        </p:blipFill>
        <p:spPr>
          <a:xfrm>
            <a:off x="311698" y="445023"/>
            <a:ext cx="575863" cy="572700"/>
          </a:xfrm>
          <a:prstGeom prst="rect">
            <a:avLst/>
          </a:prstGeom>
          <a:noFill/>
          <a:ln>
            <a:noFill/>
          </a:ln>
        </p:spPr>
      </p:pic>
      <p:pic>
        <p:nvPicPr>
          <p:cNvPr id="719" name="Google Shape;719;p107"/>
          <p:cNvPicPr preferRelativeResize="0"/>
          <p:nvPr/>
        </p:nvPicPr>
        <p:blipFill>
          <a:blip r:embed="rId5">
            <a:alphaModFix/>
          </a:blip>
          <a:stretch>
            <a:fillRect/>
          </a:stretch>
        </p:blipFill>
        <p:spPr>
          <a:xfrm>
            <a:off x="262425" y="1126700"/>
            <a:ext cx="6164198" cy="328977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GraphQL Config</a:t>
            </a:r>
            <a:endParaRPr/>
          </a:p>
        </p:txBody>
      </p:sp>
      <p:sp>
        <p:nvSpPr>
          <p:cNvPr id="725" name="Google Shape;725;p10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en" sz="2400"/>
              <a:t>Built by Facebook and graphcool</a:t>
            </a:r>
            <a:endParaRPr sz="2400"/>
          </a:p>
          <a:p>
            <a:pPr indent="-381000" lvl="0" marL="457200" rtl="0" algn="l">
              <a:lnSpc>
                <a:spcPct val="150000"/>
              </a:lnSpc>
              <a:spcBef>
                <a:spcPts val="0"/>
              </a:spcBef>
              <a:spcAft>
                <a:spcPts val="0"/>
              </a:spcAft>
              <a:buSzPts val="2400"/>
              <a:buChar char="●"/>
            </a:pPr>
            <a:r>
              <a:rPr lang="en" sz="2400"/>
              <a:t>Broad IDE support</a:t>
            </a:r>
            <a:endParaRPr sz="2400"/>
          </a:p>
          <a:p>
            <a:pPr indent="-381000" lvl="0" marL="457200" rtl="0" algn="l">
              <a:lnSpc>
                <a:spcPct val="150000"/>
              </a:lnSpc>
              <a:spcBef>
                <a:spcPts val="0"/>
              </a:spcBef>
              <a:spcAft>
                <a:spcPts val="0"/>
              </a:spcAft>
              <a:buSzPts val="2400"/>
              <a:buChar char="●"/>
            </a:pPr>
            <a:r>
              <a:rPr lang="en" sz="2400"/>
              <a:t>Plugin Architecture</a:t>
            </a:r>
            <a:endParaRPr sz="24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.graphqlconfig</a:t>
            </a:r>
            <a:endParaRPr/>
          </a:p>
        </p:txBody>
      </p:sp>
      <p:sp>
        <p:nvSpPr>
          <p:cNvPr id="731" name="Google Shape;731;p109"/>
          <p:cNvSpPr txBox="1"/>
          <p:nvPr>
            <p:ph idx="1" type="body"/>
          </p:nvPr>
        </p:nvSpPr>
        <p:spPr>
          <a:xfrm>
            <a:off x="311700" y="1152475"/>
            <a:ext cx="5621400" cy="34164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"schemaPath"</a:t>
            </a:r>
            <a:r>
              <a:rPr lang="en" sz="1200">
                <a:solidFill>
                  <a:srgbClr val="000000"/>
                </a:solidFill>
                <a:highlight>
                  <a:srgbClr val="FFFFFF"/>
                </a:highlight>
                <a:latin typeface="Roboto Mono"/>
                <a:ea typeface="Roboto Mono"/>
                <a:cs typeface="Roboto Mono"/>
                <a:sym typeface="Roboto Mono"/>
              </a:rPr>
              <a:t>: </a:t>
            </a:r>
            <a:r>
              <a:rPr lang="en" sz="1200">
                <a:solidFill>
                  <a:srgbClr val="C41A16"/>
                </a:solidFill>
                <a:latin typeface="Roboto Mono"/>
                <a:ea typeface="Roboto Mono"/>
                <a:cs typeface="Roboto Mono"/>
                <a:sym typeface="Roboto Mono"/>
              </a:rPr>
              <a:t>"schema.graphql"</a:t>
            </a:r>
            <a:r>
              <a:rPr lang="en" sz="1200">
                <a:solidFill>
                  <a:srgbClr val="000000"/>
                </a:solidFill>
                <a:highlight>
                  <a:srgbClr val="FFFFFF"/>
                </a:highlight>
                <a:latin typeface="Roboto Mono"/>
                <a:ea typeface="Roboto Mono"/>
                <a:cs typeface="Roboto Mono"/>
                <a:sym typeface="Roboto Mono"/>
              </a:rPr>
              <a:t>,</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"extensions"</a:t>
            </a: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"endpoints"</a:t>
            </a: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"dev"</a:t>
            </a: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"url"</a:t>
            </a:r>
            <a:r>
              <a:rPr lang="en" sz="1200">
                <a:solidFill>
                  <a:srgbClr val="000000"/>
                </a:solidFill>
                <a:highlight>
                  <a:srgbClr val="FFFFFF"/>
                </a:highlight>
                <a:latin typeface="Roboto Mono"/>
                <a:ea typeface="Roboto Mono"/>
                <a:cs typeface="Roboto Mono"/>
                <a:sym typeface="Roboto Mono"/>
              </a:rPr>
              <a:t>: </a:t>
            </a:r>
            <a:r>
              <a:rPr lang="en" sz="1200">
                <a:solidFill>
                  <a:srgbClr val="C41A16"/>
                </a:solidFill>
                <a:latin typeface="Roboto Mono"/>
                <a:ea typeface="Roboto Mono"/>
                <a:cs typeface="Roboto Mono"/>
                <a:sym typeface="Roboto Mono"/>
              </a:rPr>
              <a:t>"https://example.com/graphql"</a:t>
            </a:r>
            <a:r>
              <a:rPr lang="en" sz="1200">
                <a:solidFill>
                  <a:srgbClr val="000000"/>
                </a:solidFill>
                <a:highlight>
                  <a:srgbClr val="FFFFFF"/>
                </a:highlight>
                <a:latin typeface="Roboto Mono"/>
                <a:ea typeface="Roboto Mono"/>
                <a:cs typeface="Roboto Mono"/>
                <a:sym typeface="Roboto Mono"/>
              </a:rPr>
              <a:t>,</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"headers"</a:t>
            </a: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"Authorization"</a:t>
            </a:r>
            <a:r>
              <a:rPr lang="en" sz="1200">
                <a:solidFill>
                  <a:srgbClr val="000000"/>
                </a:solidFill>
                <a:highlight>
                  <a:srgbClr val="FFFFFF"/>
                </a:highlight>
                <a:latin typeface="Roboto Mono"/>
                <a:ea typeface="Roboto Mono"/>
                <a:cs typeface="Roboto Mono"/>
                <a:sym typeface="Roboto Mono"/>
              </a:rPr>
              <a:t>: </a:t>
            </a:r>
            <a:r>
              <a:rPr lang="en" sz="1200">
                <a:solidFill>
                  <a:srgbClr val="C41A16"/>
                </a:solidFill>
                <a:latin typeface="Roboto Mono"/>
                <a:ea typeface="Roboto Mono"/>
                <a:cs typeface="Roboto Mono"/>
                <a:sym typeface="Roboto Mono"/>
              </a:rPr>
              <a:t>"Bearer ${env:AUTH_TOKEN_ENV}"</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"subscription"</a:t>
            </a: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"url"</a:t>
            </a:r>
            <a:r>
              <a:rPr lang="en" sz="1200">
                <a:solidFill>
                  <a:srgbClr val="000000"/>
                </a:solidFill>
                <a:highlight>
                  <a:srgbClr val="FFFFFF"/>
                </a:highlight>
                <a:latin typeface="Roboto Mono"/>
                <a:ea typeface="Roboto Mono"/>
                <a:cs typeface="Roboto Mono"/>
                <a:sym typeface="Roboto Mono"/>
              </a:rPr>
              <a:t>: </a:t>
            </a:r>
            <a:r>
              <a:rPr lang="en" sz="1200">
                <a:solidFill>
                  <a:srgbClr val="C41A16"/>
                </a:solidFill>
                <a:latin typeface="Roboto Mono"/>
                <a:ea typeface="Roboto Mono"/>
                <a:cs typeface="Roboto Mono"/>
                <a:sym typeface="Roboto Mono"/>
              </a:rPr>
              <a:t>"ws://example.com/graphql"</a:t>
            </a:r>
            <a:r>
              <a:rPr lang="en" sz="1200">
                <a:solidFill>
                  <a:srgbClr val="000000"/>
                </a:solidFill>
                <a:highlight>
                  <a:srgbClr val="FFFFFF"/>
                </a:highlight>
                <a:latin typeface="Roboto Mono"/>
                <a:ea typeface="Roboto Mono"/>
                <a:cs typeface="Roboto Mono"/>
                <a:sym typeface="Roboto Mono"/>
              </a:rPr>
              <a:t>,</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"connectionParams"</a:t>
            </a: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r>
              <a:rPr lang="en" sz="1200">
                <a:solidFill>
                  <a:srgbClr val="5C2699"/>
                </a:solidFill>
                <a:latin typeface="Roboto Mono"/>
                <a:ea typeface="Roboto Mono"/>
                <a:cs typeface="Roboto Mono"/>
                <a:sym typeface="Roboto Mono"/>
              </a:rPr>
              <a:t>"Token"</a:t>
            </a:r>
            <a:r>
              <a:rPr lang="en" sz="1200">
                <a:solidFill>
                  <a:srgbClr val="000000"/>
                </a:solidFill>
                <a:highlight>
                  <a:srgbClr val="FFFFFF"/>
                </a:highlight>
                <a:latin typeface="Roboto Mono"/>
                <a:ea typeface="Roboto Mono"/>
                <a:cs typeface="Roboto Mono"/>
                <a:sym typeface="Roboto Mono"/>
              </a:rPr>
              <a:t>: </a:t>
            </a:r>
            <a:r>
              <a:rPr lang="en" sz="1200">
                <a:solidFill>
                  <a:srgbClr val="C41A16"/>
                </a:solidFill>
                <a:latin typeface="Roboto Mono"/>
                <a:ea typeface="Roboto Mono"/>
                <a:cs typeface="Roboto Mono"/>
                <a:sym typeface="Roboto Mono"/>
              </a:rPr>
              <a:t>"${env:YOUR_APP_TOKEN}"</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      }</a:t>
            </a:r>
            <a:endParaRPr sz="120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200">
                <a:solidFill>
                  <a:srgbClr val="000000"/>
                </a:solidFill>
                <a:highlight>
                  <a:srgbClr val="FFFFFF"/>
                </a:highlight>
                <a:latin typeface="Roboto Mono"/>
                <a:ea typeface="Roboto Mono"/>
                <a:cs typeface="Roboto Mono"/>
                <a:sym typeface="Roboto Mono"/>
              </a:rPr>
              <a:t>...</a:t>
            </a:r>
            <a:endParaRPr sz="1200">
              <a:latin typeface="Roboto Mono"/>
              <a:ea typeface="Roboto Mono"/>
              <a:cs typeface="Roboto Mono"/>
              <a:sym typeface="Roboto Mon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Programmatic API</a:t>
            </a:r>
            <a:endParaRPr/>
          </a:p>
        </p:txBody>
      </p:sp>
      <p:sp>
        <p:nvSpPr>
          <p:cNvPr id="737" name="Google Shape;737;p110"/>
          <p:cNvSpPr txBox="1"/>
          <p:nvPr>
            <p:ph idx="1" type="body"/>
          </p:nvPr>
        </p:nvSpPr>
        <p:spPr>
          <a:xfrm>
            <a:off x="311700" y="1152475"/>
            <a:ext cx="7967400" cy="23733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sz="1850">
                <a:solidFill>
                  <a:srgbClr val="AA0D91"/>
                </a:solidFill>
                <a:latin typeface="Roboto Mono"/>
                <a:ea typeface="Roboto Mono"/>
                <a:cs typeface="Roboto Mono"/>
                <a:sym typeface="Roboto Mono"/>
              </a:rPr>
              <a:t>import</a:t>
            </a:r>
            <a:r>
              <a:rPr lang="en" sz="1850">
                <a:solidFill>
                  <a:srgbClr val="000000"/>
                </a:solidFill>
                <a:highlight>
                  <a:srgbClr val="FFFFFF"/>
                </a:highlight>
                <a:latin typeface="Roboto Mono"/>
                <a:ea typeface="Roboto Mono"/>
                <a:cs typeface="Roboto Mono"/>
                <a:sym typeface="Roboto Mono"/>
              </a:rPr>
              <a:t> { getGraphQLConfig } from </a:t>
            </a:r>
            <a:r>
              <a:rPr lang="en" sz="1850">
                <a:solidFill>
                  <a:srgbClr val="C41A16"/>
                </a:solidFill>
                <a:latin typeface="Roboto Mono"/>
                <a:ea typeface="Roboto Mono"/>
                <a:cs typeface="Roboto Mono"/>
                <a:sym typeface="Roboto Mono"/>
              </a:rPr>
              <a:t>'graphql-config'</a:t>
            </a:r>
            <a:endParaRPr sz="1850">
              <a:solidFill>
                <a:srgbClr val="000000"/>
              </a:solidFill>
              <a:highlight>
                <a:srgbClr val="FFFFFF"/>
              </a:highlight>
              <a:latin typeface="Roboto Mono"/>
              <a:ea typeface="Roboto Mono"/>
              <a:cs typeface="Roboto Mono"/>
              <a:sym typeface="Roboto Mono"/>
            </a:endParaRPr>
          </a:p>
          <a:p>
            <a:pPr indent="0" lvl="0" marL="0" marR="0" rtl="0" algn="l">
              <a:lnSpc>
                <a:spcPct val="115000"/>
              </a:lnSpc>
              <a:spcBef>
                <a:spcPts val="1600"/>
              </a:spcBef>
              <a:spcAft>
                <a:spcPts val="0"/>
              </a:spcAft>
              <a:buNone/>
            </a:pPr>
            <a:r>
              <a:t/>
            </a:r>
            <a:endParaRPr sz="1200">
              <a:solidFill>
                <a:srgbClr val="000000"/>
              </a:solidFill>
              <a:highlight>
                <a:srgbClr val="FFFFFF"/>
              </a:highlight>
              <a:latin typeface="Roboto Mono"/>
              <a:ea typeface="Roboto Mono"/>
              <a:cs typeface="Roboto Mono"/>
              <a:sym typeface="Roboto Mono"/>
            </a:endParaRPr>
          </a:p>
          <a:p>
            <a:pPr indent="0" lvl="0" marL="0" marR="0" rtl="0" algn="l">
              <a:lnSpc>
                <a:spcPct val="115000"/>
              </a:lnSpc>
              <a:spcBef>
                <a:spcPts val="0"/>
              </a:spcBef>
              <a:spcAft>
                <a:spcPts val="0"/>
              </a:spcAft>
              <a:buNone/>
            </a:pPr>
            <a:r>
              <a:rPr lang="en" sz="1850">
                <a:solidFill>
                  <a:srgbClr val="AA0D91"/>
                </a:solidFill>
                <a:latin typeface="Roboto Mono"/>
                <a:ea typeface="Roboto Mono"/>
                <a:cs typeface="Roboto Mono"/>
                <a:sym typeface="Roboto Mono"/>
              </a:rPr>
              <a:t>const</a:t>
            </a:r>
            <a:r>
              <a:rPr lang="en" sz="1850">
                <a:solidFill>
                  <a:srgbClr val="000000"/>
                </a:solidFill>
                <a:highlight>
                  <a:srgbClr val="FFFFFF"/>
                </a:highlight>
                <a:latin typeface="Roboto Mono"/>
                <a:ea typeface="Roboto Mono"/>
                <a:cs typeface="Roboto Mono"/>
                <a:sym typeface="Roboto Mono"/>
              </a:rPr>
              <a:t> </a:t>
            </a:r>
            <a:r>
              <a:rPr lang="en" sz="1850">
                <a:solidFill>
                  <a:srgbClr val="5C2699"/>
                </a:solidFill>
                <a:latin typeface="Roboto Mono"/>
                <a:ea typeface="Roboto Mono"/>
                <a:cs typeface="Roboto Mono"/>
                <a:sym typeface="Roboto Mono"/>
              </a:rPr>
              <a:t>config</a:t>
            </a:r>
            <a:r>
              <a:rPr lang="en" sz="1850">
                <a:solidFill>
                  <a:srgbClr val="000000"/>
                </a:solidFill>
                <a:highlight>
                  <a:srgbClr val="FFFFFF"/>
                </a:highlight>
                <a:latin typeface="Roboto Mono"/>
                <a:ea typeface="Roboto Mono"/>
                <a:cs typeface="Roboto Mono"/>
                <a:sym typeface="Roboto Mono"/>
              </a:rPr>
              <a:t> = getGraphQLConfig(</a:t>
            </a:r>
            <a:r>
              <a:rPr lang="en" sz="1850">
                <a:solidFill>
                  <a:srgbClr val="C41A16"/>
                </a:solidFill>
                <a:latin typeface="Roboto Mono"/>
                <a:ea typeface="Roboto Mono"/>
                <a:cs typeface="Roboto Mono"/>
                <a:sym typeface="Roboto Mono"/>
              </a:rPr>
              <a:t>'./optionalProjectDir'</a:t>
            </a:r>
            <a:r>
              <a:rPr lang="en" sz="1200">
                <a:solidFill>
                  <a:srgbClr val="000000"/>
                </a:solidFill>
                <a:highlight>
                  <a:srgbClr val="FFFFFF"/>
                </a:highlight>
                <a:latin typeface="Roboto Mono"/>
                <a:ea typeface="Roboto Mono"/>
                <a:cs typeface="Roboto Mono"/>
                <a:sym typeface="Roboto Mono"/>
              </a:rPr>
              <a:t>)</a:t>
            </a:r>
            <a:endParaRPr sz="1850">
              <a:solidFill>
                <a:srgbClr val="0000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n" sz="1850">
                <a:solidFill>
                  <a:srgbClr val="AA0D91"/>
                </a:solidFill>
                <a:latin typeface="Roboto Mono"/>
                <a:ea typeface="Roboto Mono"/>
                <a:cs typeface="Roboto Mono"/>
                <a:sym typeface="Roboto Mono"/>
              </a:rPr>
              <a:t>const</a:t>
            </a:r>
            <a:r>
              <a:rPr lang="en" sz="1850">
                <a:solidFill>
                  <a:srgbClr val="000000"/>
                </a:solidFill>
                <a:highlight>
                  <a:srgbClr val="FFFFFF"/>
                </a:highlight>
                <a:latin typeface="Roboto Mono"/>
                <a:ea typeface="Roboto Mono"/>
                <a:cs typeface="Roboto Mono"/>
                <a:sym typeface="Roboto Mono"/>
              </a:rPr>
              <a:t> schema = </a:t>
            </a:r>
            <a:r>
              <a:rPr lang="en" sz="1850">
                <a:solidFill>
                  <a:srgbClr val="5C2699"/>
                </a:solidFill>
                <a:latin typeface="Roboto Mono"/>
                <a:ea typeface="Roboto Mono"/>
                <a:cs typeface="Roboto Mono"/>
                <a:sym typeface="Roboto Mono"/>
              </a:rPr>
              <a:t>config</a:t>
            </a:r>
            <a:r>
              <a:rPr lang="en" sz="1850">
                <a:solidFill>
                  <a:srgbClr val="000000"/>
                </a:solidFill>
                <a:highlight>
                  <a:srgbClr val="FFFFFF"/>
                </a:highlight>
                <a:latin typeface="Roboto Mono"/>
                <a:ea typeface="Roboto Mono"/>
                <a:cs typeface="Roboto Mono"/>
                <a:sym typeface="Roboto Mono"/>
              </a:rPr>
              <a:t>.getConfigForFile(filename).getSchema()</a:t>
            </a:r>
            <a:endParaRPr sz="1850">
              <a:solidFill>
                <a:srgbClr val="000000"/>
              </a:solidFill>
              <a:highlight>
                <a:srgbClr val="FFFFFF"/>
              </a:highlight>
              <a:latin typeface="Roboto Mono"/>
              <a:ea typeface="Roboto Mono"/>
              <a:cs typeface="Roboto Mono"/>
              <a:sym typeface="Roboto Mono"/>
            </a:endParaRPr>
          </a:p>
          <a:p>
            <a:pPr indent="0" lvl="0" marL="0" rtl="0" algn="l">
              <a:spcBef>
                <a:spcPts val="1600"/>
              </a:spcBef>
              <a:spcAft>
                <a:spcPts val="1600"/>
              </a:spcAft>
              <a:buNone/>
            </a:pPr>
            <a:r>
              <a:rPr lang="en" sz="1850">
                <a:solidFill>
                  <a:srgbClr val="006A00"/>
                </a:solidFill>
                <a:latin typeface="Roboto Mono"/>
                <a:ea typeface="Roboto Mono"/>
                <a:cs typeface="Roboto Mono"/>
                <a:sym typeface="Roboto Mono"/>
              </a:rPr>
              <a:t>// use schema for your tool/plugin</a:t>
            </a:r>
            <a:endParaRPr>
              <a:latin typeface="Roboto Mono"/>
              <a:ea typeface="Roboto Mono"/>
              <a:cs typeface="Roboto Mono"/>
              <a:sym typeface="Roboto Mon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111"/>
          <p:cNvSpPr txBox="1"/>
          <p:nvPr>
            <p:ph type="title"/>
          </p:nvPr>
        </p:nvSpPr>
        <p:spPr>
          <a:xfrm>
            <a:off x="887550" y="445025"/>
            <a:ext cx="794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graphql-cli/graphql-cli</a:t>
            </a:r>
            <a:endParaRPr/>
          </a:p>
        </p:txBody>
      </p:sp>
      <p:sp>
        <p:nvSpPr>
          <p:cNvPr id="743" name="Google Shape;743;p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44" name="Google Shape;744;p111"/>
          <p:cNvPicPr preferRelativeResize="0"/>
          <p:nvPr/>
        </p:nvPicPr>
        <p:blipFill>
          <a:blip r:embed="rId4">
            <a:alphaModFix/>
          </a:blip>
          <a:stretch>
            <a:fillRect/>
          </a:stretch>
        </p:blipFill>
        <p:spPr>
          <a:xfrm>
            <a:off x="311698" y="445023"/>
            <a:ext cx="575863" cy="572700"/>
          </a:xfrm>
          <a:prstGeom prst="rect">
            <a:avLst/>
          </a:prstGeom>
          <a:noFill/>
          <a:ln>
            <a:noFill/>
          </a:ln>
        </p:spPr>
      </p:pic>
      <p:pic>
        <p:nvPicPr>
          <p:cNvPr id="745" name="Google Shape;745;p111"/>
          <p:cNvPicPr preferRelativeResize="0"/>
          <p:nvPr/>
        </p:nvPicPr>
        <p:blipFill>
          <a:blip r:embed="rId5">
            <a:alphaModFix/>
          </a:blip>
          <a:stretch>
            <a:fillRect/>
          </a:stretch>
        </p:blipFill>
        <p:spPr>
          <a:xfrm>
            <a:off x="228600" y="1052050"/>
            <a:ext cx="6235612" cy="33644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zd2016">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